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2" r:id="rId3"/>
    <p:sldId id="263" r:id="rId4"/>
    <p:sldId id="340" r:id="rId5"/>
    <p:sldId id="561" r:id="rId6"/>
    <p:sldId id="573" r:id="rId7"/>
    <p:sldId id="575" r:id="rId8"/>
    <p:sldId id="574" r:id="rId9"/>
    <p:sldId id="576" r:id="rId10"/>
    <p:sldId id="312" r:id="rId11"/>
    <p:sldId id="313" r:id="rId12"/>
    <p:sldId id="314" r:id="rId13"/>
    <p:sldId id="270" r:id="rId14"/>
    <p:sldId id="271" r:id="rId15"/>
    <p:sldId id="272" r:id="rId16"/>
    <p:sldId id="273" r:id="rId17"/>
    <p:sldId id="274" r:id="rId18"/>
    <p:sldId id="275" r:id="rId19"/>
    <p:sldId id="567" r:id="rId20"/>
    <p:sldId id="569" r:id="rId21"/>
    <p:sldId id="580" r:id="rId22"/>
    <p:sldId id="571" r:id="rId23"/>
    <p:sldId id="577" r:id="rId24"/>
    <p:sldId id="578" r:id="rId25"/>
    <p:sldId id="579" r:id="rId26"/>
    <p:sldId id="581" r:id="rId27"/>
    <p:sldId id="582" r:id="rId28"/>
    <p:sldId id="572" r:id="rId29"/>
    <p:sldId id="583" r:id="rId30"/>
    <p:sldId id="584" r:id="rId31"/>
    <p:sldId id="585" r:id="rId32"/>
    <p:sldId id="588" r:id="rId33"/>
    <p:sldId id="589" r:id="rId34"/>
    <p:sldId id="586" r:id="rId35"/>
    <p:sldId id="590" r:id="rId36"/>
    <p:sldId id="591" r:id="rId37"/>
    <p:sldId id="545" r:id="rId38"/>
    <p:sldId id="260" r:id="rId3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94C87B-987B-451D-B8FD-4A7AB63F4B5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44073EA-002F-4A39-B9F4-3BB172A6D3AB}">
      <dgm:prSet/>
      <dgm:spPr/>
      <dgm:t>
        <a:bodyPr/>
        <a:lstStyle/>
        <a:p>
          <a:r>
            <a:rPr lang="es-PE" b="1" dirty="0"/>
            <a:t>3. GESTIÓN DE COSTOS Y EFICIENCIA EN PERFORACIÓN Y VOLADURA</a:t>
          </a:r>
          <a:endParaRPr lang="en-US" dirty="0"/>
        </a:p>
      </dgm:t>
    </dgm:pt>
    <dgm:pt modelId="{C432BC53-3550-4E46-A101-3E08FC8FE2DC}" type="parTrans" cxnId="{2FC980E6-91C5-4779-A4FA-09A25A38BF70}">
      <dgm:prSet/>
      <dgm:spPr/>
      <dgm:t>
        <a:bodyPr/>
        <a:lstStyle/>
        <a:p>
          <a:endParaRPr lang="en-US"/>
        </a:p>
      </dgm:t>
    </dgm:pt>
    <dgm:pt modelId="{2D500006-CCE9-436F-BB3B-AAB9F3EA8417}" type="sibTrans" cxnId="{2FC980E6-91C5-4779-A4FA-09A25A38BF70}">
      <dgm:prSet/>
      <dgm:spPr/>
      <dgm:t>
        <a:bodyPr/>
        <a:lstStyle/>
        <a:p>
          <a:endParaRPr lang="en-US"/>
        </a:p>
      </dgm:t>
    </dgm:pt>
    <dgm:pt modelId="{C44CC45C-31EB-4972-A150-9572E5255D76}">
      <dgm:prSet/>
      <dgm:spPr/>
      <dgm:t>
        <a:bodyPr/>
        <a:lstStyle/>
        <a:p>
          <a:r>
            <a:rPr lang="es-PE"/>
            <a:t>Introducción</a:t>
          </a:r>
          <a:endParaRPr lang="en-US"/>
        </a:p>
      </dgm:t>
    </dgm:pt>
    <dgm:pt modelId="{59139467-32FD-41FC-AD78-B42431C98116}" type="parTrans" cxnId="{6B625756-CD7F-4B4A-A6A1-01197FEAF373}">
      <dgm:prSet/>
      <dgm:spPr/>
      <dgm:t>
        <a:bodyPr/>
        <a:lstStyle/>
        <a:p>
          <a:endParaRPr lang="en-US"/>
        </a:p>
      </dgm:t>
    </dgm:pt>
    <dgm:pt modelId="{0001CA33-22E9-43DC-A32D-7DA3B2567EF6}" type="sibTrans" cxnId="{6B625756-CD7F-4B4A-A6A1-01197FEAF373}">
      <dgm:prSet/>
      <dgm:spPr/>
      <dgm:t>
        <a:bodyPr/>
        <a:lstStyle/>
        <a:p>
          <a:endParaRPr lang="en-US"/>
        </a:p>
      </dgm:t>
    </dgm:pt>
    <dgm:pt modelId="{CFFBCACA-EE04-48F4-9935-3529F101D55B}">
      <dgm:prSet/>
      <dgm:spPr/>
      <dgm:t>
        <a:bodyPr/>
        <a:lstStyle/>
        <a:p>
          <a:r>
            <a:rPr lang="es-PE"/>
            <a:t>Gestión de costos de perforación</a:t>
          </a:r>
          <a:endParaRPr lang="en-US"/>
        </a:p>
      </dgm:t>
    </dgm:pt>
    <dgm:pt modelId="{9248EA1B-30E9-46AC-8AA4-7C52B55A8809}" type="parTrans" cxnId="{7D1B9011-20B9-40F3-85E4-C1840FBB6A19}">
      <dgm:prSet/>
      <dgm:spPr/>
      <dgm:t>
        <a:bodyPr/>
        <a:lstStyle/>
        <a:p>
          <a:endParaRPr lang="en-US"/>
        </a:p>
      </dgm:t>
    </dgm:pt>
    <dgm:pt modelId="{A4C15CFC-B566-4248-B442-7521F0C840C8}" type="sibTrans" cxnId="{7D1B9011-20B9-40F3-85E4-C1840FBB6A19}">
      <dgm:prSet/>
      <dgm:spPr/>
      <dgm:t>
        <a:bodyPr/>
        <a:lstStyle/>
        <a:p>
          <a:endParaRPr lang="en-US"/>
        </a:p>
      </dgm:t>
    </dgm:pt>
    <dgm:pt modelId="{5657C546-D008-40CC-BBE3-A435C88505E8}">
      <dgm:prSet/>
      <dgm:spPr/>
      <dgm:t>
        <a:bodyPr/>
        <a:lstStyle/>
        <a:p>
          <a:r>
            <a:rPr lang="es-PE"/>
            <a:t>Gestión de Costos de Voladura</a:t>
          </a:r>
          <a:endParaRPr lang="en-US"/>
        </a:p>
      </dgm:t>
    </dgm:pt>
    <dgm:pt modelId="{95598D29-2A43-437D-8CAD-19115F67D53B}" type="parTrans" cxnId="{3F4CD386-3487-4FC1-B7CA-E4175C1E8F66}">
      <dgm:prSet/>
      <dgm:spPr/>
      <dgm:t>
        <a:bodyPr/>
        <a:lstStyle/>
        <a:p>
          <a:endParaRPr lang="en-US"/>
        </a:p>
      </dgm:t>
    </dgm:pt>
    <dgm:pt modelId="{44F8DFEA-4C0C-4807-A414-87EA8EED1C40}" type="sibTrans" cxnId="{3F4CD386-3487-4FC1-B7CA-E4175C1E8F66}">
      <dgm:prSet/>
      <dgm:spPr/>
      <dgm:t>
        <a:bodyPr/>
        <a:lstStyle/>
        <a:p>
          <a:endParaRPr lang="en-US"/>
        </a:p>
      </dgm:t>
    </dgm:pt>
    <dgm:pt modelId="{D387E7F6-97DD-4BC2-B235-212417EDFF1D}">
      <dgm:prSet/>
      <dgm:spPr/>
      <dgm:t>
        <a:bodyPr/>
        <a:lstStyle/>
        <a:p>
          <a:r>
            <a:rPr lang="es-PE"/>
            <a:t>Optimización de costos de perforación y voladura</a:t>
          </a:r>
          <a:endParaRPr lang="en-US"/>
        </a:p>
      </dgm:t>
    </dgm:pt>
    <dgm:pt modelId="{85311432-74BC-4B77-ABFE-FA6BDDE7F193}" type="parTrans" cxnId="{36DDB71E-2A38-45CF-ADE2-6400DE0CE238}">
      <dgm:prSet/>
      <dgm:spPr/>
      <dgm:t>
        <a:bodyPr/>
        <a:lstStyle/>
        <a:p>
          <a:endParaRPr lang="en-US"/>
        </a:p>
      </dgm:t>
    </dgm:pt>
    <dgm:pt modelId="{64F1D3E0-8381-4A8D-A572-1CBC76AC805B}" type="sibTrans" cxnId="{36DDB71E-2A38-45CF-ADE2-6400DE0CE238}">
      <dgm:prSet/>
      <dgm:spPr/>
      <dgm:t>
        <a:bodyPr/>
        <a:lstStyle/>
        <a:p>
          <a:endParaRPr lang="en-US"/>
        </a:p>
      </dgm:t>
    </dgm:pt>
    <dgm:pt modelId="{8DA09BD1-1B14-4519-A69D-1FA60B1ADBE7}">
      <dgm:prSet/>
      <dgm:spPr/>
      <dgm:t>
        <a:bodyPr/>
        <a:lstStyle/>
        <a:p>
          <a:r>
            <a:rPr lang="es-PE"/>
            <a:t>Evaluación de eficiencia operativa</a:t>
          </a:r>
          <a:endParaRPr lang="en-US"/>
        </a:p>
      </dgm:t>
    </dgm:pt>
    <dgm:pt modelId="{603095F2-2843-4612-9379-F06FF1E2C7FB}" type="parTrans" cxnId="{8D1D1E23-F613-4B89-90CE-80BF2689721E}">
      <dgm:prSet/>
      <dgm:spPr/>
      <dgm:t>
        <a:bodyPr/>
        <a:lstStyle/>
        <a:p>
          <a:endParaRPr lang="en-US"/>
        </a:p>
      </dgm:t>
    </dgm:pt>
    <dgm:pt modelId="{A371A91A-5941-4B1B-8452-74EE408CA291}" type="sibTrans" cxnId="{8D1D1E23-F613-4B89-90CE-80BF2689721E}">
      <dgm:prSet/>
      <dgm:spPr/>
      <dgm:t>
        <a:bodyPr/>
        <a:lstStyle/>
        <a:p>
          <a:endParaRPr lang="en-US"/>
        </a:p>
      </dgm:t>
    </dgm:pt>
    <dgm:pt modelId="{4EC006D3-3708-4CB0-B50A-C29379CA927A}" type="pres">
      <dgm:prSet presAssocID="{0794C87B-987B-451D-B8FD-4A7AB63F4B52}" presName="linear" presStyleCnt="0">
        <dgm:presLayoutVars>
          <dgm:animLvl val="lvl"/>
          <dgm:resizeHandles val="exact"/>
        </dgm:presLayoutVars>
      </dgm:prSet>
      <dgm:spPr/>
    </dgm:pt>
    <dgm:pt modelId="{F44340CC-1679-4BD0-8DBD-08397CE52BC9}" type="pres">
      <dgm:prSet presAssocID="{444073EA-002F-4A39-B9F4-3BB172A6D3AB}" presName="parentText" presStyleLbl="node1" presStyleIdx="0" presStyleCnt="6">
        <dgm:presLayoutVars>
          <dgm:chMax val="0"/>
          <dgm:bulletEnabled val="1"/>
        </dgm:presLayoutVars>
      </dgm:prSet>
      <dgm:spPr/>
    </dgm:pt>
    <dgm:pt modelId="{3C062554-411F-4DC8-8B31-EF87F165B1F0}" type="pres">
      <dgm:prSet presAssocID="{2D500006-CCE9-436F-BB3B-AAB9F3EA8417}" presName="spacer" presStyleCnt="0"/>
      <dgm:spPr/>
    </dgm:pt>
    <dgm:pt modelId="{239A907B-3A55-4F5A-947B-BFAE190B19C3}" type="pres">
      <dgm:prSet presAssocID="{C44CC45C-31EB-4972-A150-9572E5255D76}" presName="parentText" presStyleLbl="node1" presStyleIdx="1" presStyleCnt="6">
        <dgm:presLayoutVars>
          <dgm:chMax val="0"/>
          <dgm:bulletEnabled val="1"/>
        </dgm:presLayoutVars>
      </dgm:prSet>
      <dgm:spPr/>
    </dgm:pt>
    <dgm:pt modelId="{294326E8-51BF-44F2-B30F-3C7E879B0573}" type="pres">
      <dgm:prSet presAssocID="{0001CA33-22E9-43DC-A32D-7DA3B2567EF6}" presName="spacer" presStyleCnt="0"/>
      <dgm:spPr/>
    </dgm:pt>
    <dgm:pt modelId="{74E8375D-7227-400C-BD3F-088D10C50BAD}" type="pres">
      <dgm:prSet presAssocID="{CFFBCACA-EE04-48F4-9935-3529F101D55B}" presName="parentText" presStyleLbl="node1" presStyleIdx="2" presStyleCnt="6">
        <dgm:presLayoutVars>
          <dgm:chMax val="0"/>
          <dgm:bulletEnabled val="1"/>
        </dgm:presLayoutVars>
      </dgm:prSet>
      <dgm:spPr/>
    </dgm:pt>
    <dgm:pt modelId="{2CFFA302-20B9-496B-9349-54B9E14BAEE0}" type="pres">
      <dgm:prSet presAssocID="{A4C15CFC-B566-4248-B442-7521F0C840C8}" presName="spacer" presStyleCnt="0"/>
      <dgm:spPr/>
    </dgm:pt>
    <dgm:pt modelId="{61B71F3C-066F-474F-B07E-618F0CFF23F7}" type="pres">
      <dgm:prSet presAssocID="{5657C546-D008-40CC-BBE3-A435C88505E8}" presName="parentText" presStyleLbl="node1" presStyleIdx="3" presStyleCnt="6">
        <dgm:presLayoutVars>
          <dgm:chMax val="0"/>
          <dgm:bulletEnabled val="1"/>
        </dgm:presLayoutVars>
      </dgm:prSet>
      <dgm:spPr/>
    </dgm:pt>
    <dgm:pt modelId="{3EC991D0-D537-420D-99F2-0C2E2BDCF2DF}" type="pres">
      <dgm:prSet presAssocID="{44F8DFEA-4C0C-4807-A414-87EA8EED1C40}" presName="spacer" presStyleCnt="0"/>
      <dgm:spPr/>
    </dgm:pt>
    <dgm:pt modelId="{60EC34FA-E474-4326-B7A5-B69961350E32}" type="pres">
      <dgm:prSet presAssocID="{D387E7F6-97DD-4BC2-B235-212417EDFF1D}" presName="parentText" presStyleLbl="node1" presStyleIdx="4" presStyleCnt="6">
        <dgm:presLayoutVars>
          <dgm:chMax val="0"/>
          <dgm:bulletEnabled val="1"/>
        </dgm:presLayoutVars>
      </dgm:prSet>
      <dgm:spPr/>
    </dgm:pt>
    <dgm:pt modelId="{102662B3-F8EF-47D5-BCF8-BBAD48FED854}" type="pres">
      <dgm:prSet presAssocID="{64F1D3E0-8381-4A8D-A572-1CBC76AC805B}" presName="spacer" presStyleCnt="0"/>
      <dgm:spPr/>
    </dgm:pt>
    <dgm:pt modelId="{BBF5A932-38B9-41DD-A2F3-F1D3EC2D1898}" type="pres">
      <dgm:prSet presAssocID="{8DA09BD1-1B14-4519-A69D-1FA60B1ADBE7}" presName="parentText" presStyleLbl="node1" presStyleIdx="5" presStyleCnt="6">
        <dgm:presLayoutVars>
          <dgm:chMax val="0"/>
          <dgm:bulletEnabled val="1"/>
        </dgm:presLayoutVars>
      </dgm:prSet>
      <dgm:spPr/>
    </dgm:pt>
  </dgm:ptLst>
  <dgm:cxnLst>
    <dgm:cxn modelId="{B7934A0D-FB23-4E18-9B23-AF7F44632A34}" type="presOf" srcId="{CFFBCACA-EE04-48F4-9935-3529F101D55B}" destId="{74E8375D-7227-400C-BD3F-088D10C50BAD}" srcOrd="0" destOrd="0" presId="urn:microsoft.com/office/officeart/2005/8/layout/vList2"/>
    <dgm:cxn modelId="{7D1B9011-20B9-40F3-85E4-C1840FBB6A19}" srcId="{0794C87B-987B-451D-B8FD-4A7AB63F4B52}" destId="{CFFBCACA-EE04-48F4-9935-3529F101D55B}" srcOrd="2" destOrd="0" parTransId="{9248EA1B-30E9-46AC-8AA4-7C52B55A8809}" sibTransId="{A4C15CFC-B566-4248-B442-7521F0C840C8}"/>
    <dgm:cxn modelId="{36DDB71E-2A38-45CF-ADE2-6400DE0CE238}" srcId="{0794C87B-987B-451D-B8FD-4A7AB63F4B52}" destId="{D387E7F6-97DD-4BC2-B235-212417EDFF1D}" srcOrd="4" destOrd="0" parTransId="{85311432-74BC-4B77-ABFE-FA6BDDE7F193}" sibTransId="{64F1D3E0-8381-4A8D-A572-1CBC76AC805B}"/>
    <dgm:cxn modelId="{8D1D1E23-F613-4B89-90CE-80BF2689721E}" srcId="{0794C87B-987B-451D-B8FD-4A7AB63F4B52}" destId="{8DA09BD1-1B14-4519-A69D-1FA60B1ADBE7}" srcOrd="5" destOrd="0" parTransId="{603095F2-2843-4612-9379-F06FF1E2C7FB}" sibTransId="{A371A91A-5941-4B1B-8452-74EE408CA291}"/>
    <dgm:cxn modelId="{64CDD847-49CE-4E0E-B4E3-442AB82E366A}" type="presOf" srcId="{444073EA-002F-4A39-B9F4-3BB172A6D3AB}" destId="{F44340CC-1679-4BD0-8DBD-08397CE52BC9}" srcOrd="0" destOrd="0" presId="urn:microsoft.com/office/officeart/2005/8/layout/vList2"/>
    <dgm:cxn modelId="{6B625756-CD7F-4B4A-A6A1-01197FEAF373}" srcId="{0794C87B-987B-451D-B8FD-4A7AB63F4B52}" destId="{C44CC45C-31EB-4972-A150-9572E5255D76}" srcOrd="1" destOrd="0" parTransId="{59139467-32FD-41FC-AD78-B42431C98116}" sibTransId="{0001CA33-22E9-43DC-A32D-7DA3B2567EF6}"/>
    <dgm:cxn modelId="{3F4CD386-3487-4FC1-B7CA-E4175C1E8F66}" srcId="{0794C87B-987B-451D-B8FD-4A7AB63F4B52}" destId="{5657C546-D008-40CC-BBE3-A435C88505E8}" srcOrd="3" destOrd="0" parTransId="{95598D29-2A43-437D-8CAD-19115F67D53B}" sibTransId="{44F8DFEA-4C0C-4807-A414-87EA8EED1C40}"/>
    <dgm:cxn modelId="{84216F9C-6006-4C0F-A7DD-746A7E71C801}" type="presOf" srcId="{C44CC45C-31EB-4972-A150-9572E5255D76}" destId="{239A907B-3A55-4F5A-947B-BFAE190B19C3}" srcOrd="0" destOrd="0" presId="urn:microsoft.com/office/officeart/2005/8/layout/vList2"/>
    <dgm:cxn modelId="{F702AEB0-D99A-44C3-9183-B54F8E1E5640}" type="presOf" srcId="{0794C87B-987B-451D-B8FD-4A7AB63F4B52}" destId="{4EC006D3-3708-4CB0-B50A-C29379CA927A}" srcOrd="0" destOrd="0" presId="urn:microsoft.com/office/officeart/2005/8/layout/vList2"/>
    <dgm:cxn modelId="{F3B20BB6-3515-470E-87D7-9E1645EA381D}" type="presOf" srcId="{D387E7F6-97DD-4BC2-B235-212417EDFF1D}" destId="{60EC34FA-E474-4326-B7A5-B69961350E32}" srcOrd="0" destOrd="0" presId="urn:microsoft.com/office/officeart/2005/8/layout/vList2"/>
    <dgm:cxn modelId="{2FC980E6-91C5-4779-A4FA-09A25A38BF70}" srcId="{0794C87B-987B-451D-B8FD-4A7AB63F4B52}" destId="{444073EA-002F-4A39-B9F4-3BB172A6D3AB}" srcOrd="0" destOrd="0" parTransId="{C432BC53-3550-4E46-A101-3E08FC8FE2DC}" sibTransId="{2D500006-CCE9-436F-BB3B-AAB9F3EA8417}"/>
    <dgm:cxn modelId="{4E2E4CE7-C839-4866-A9A2-ABEBC1173615}" type="presOf" srcId="{8DA09BD1-1B14-4519-A69D-1FA60B1ADBE7}" destId="{BBF5A932-38B9-41DD-A2F3-F1D3EC2D1898}" srcOrd="0" destOrd="0" presId="urn:microsoft.com/office/officeart/2005/8/layout/vList2"/>
    <dgm:cxn modelId="{7441F1FB-9BEC-48D0-AB8E-6CAF273541E6}" type="presOf" srcId="{5657C546-D008-40CC-BBE3-A435C88505E8}" destId="{61B71F3C-066F-474F-B07E-618F0CFF23F7}" srcOrd="0" destOrd="0" presId="urn:microsoft.com/office/officeart/2005/8/layout/vList2"/>
    <dgm:cxn modelId="{40B84EA7-27C5-475D-973B-9D5C134E068A}" type="presParOf" srcId="{4EC006D3-3708-4CB0-B50A-C29379CA927A}" destId="{F44340CC-1679-4BD0-8DBD-08397CE52BC9}" srcOrd="0" destOrd="0" presId="urn:microsoft.com/office/officeart/2005/8/layout/vList2"/>
    <dgm:cxn modelId="{B096A1F7-C514-4616-B2F2-F7FFEFB538FF}" type="presParOf" srcId="{4EC006D3-3708-4CB0-B50A-C29379CA927A}" destId="{3C062554-411F-4DC8-8B31-EF87F165B1F0}" srcOrd="1" destOrd="0" presId="urn:microsoft.com/office/officeart/2005/8/layout/vList2"/>
    <dgm:cxn modelId="{19AC3062-0B77-4E89-8383-DB6A7DE2936B}" type="presParOf" srcId="{4EC006D3-3708-4CB0-B50A-C29379CA927A}" destId="{239A907B-3A55-4F5A-947B-BFAE190B19C3}" srcOrd="2" destOrd="0" presId="urn:microsoft.com/office/officeart/2005/8/layout/vList2"/>
    <dgm:cxn modelId="{C25DD54B-6D08-4928-A299-50C81BCC9F96}" type="presParOf" srcId="{4EC006D3-3708-4CB0-B50A-C29379CA927A}" destId="{294326E8-51BF-44F2-B30F-3C7E879B0573}" srcOrd="3" destOrd="0" presId="urn:microsoft.com/office/officeart/2005/8/layout/vList2"/>
    <dgm:cxn modelId="{F3937AA5-4E38-4334-A5DD-F983331AA582}" type="presParOf" srcId="{4EC006D3-3708-4CB0-B50A-C29379CA927A}" destId="{74E8375D-7227-400C-BD3F-088D10C50BAD}" srcOrd="4" destOrd="0" presId="urn:microsoft.com/office/officeart/2005/8/layout/vList2"/>
    <dgm:cxn modelId="{CCD8A6EC-C25D-4718-A3C9-EB7CC3CB98E6}" type="presParOf" srcId="{4EC006D3-3708-4CB0-B50A-C29379CA927A}" destId="{2CFFA302-20B9-496B-9349-54B9E14BAEE0}" srcOrd="5" destOrd="0" presId="urn:microsoft.com/office/officeart/2005/8/layout/vList2"/>
    <dgm:cxn modelId="{4D7BC776-655B-43BA-846D-9C0524D6DEC5}" type="presParOf" srcId="{4EC006D3-3708-4CB0-B50A-C29379CA927A}" destId="{61B71F3C-066F-474F-B07E-618F0CFF23F7}" srcOrd="6" destOrd="0" presId="urn:microsoft.com/office/officeart/2005/8/layout/vList2"/>
    <dgm:cxn modelId="{708139FF-5283-471B-AF30-99D66EECD638}" type="presParOf" srcId="{4EC006D3-3708-4CB0-B50A-C29379CA927A}" destId="{3EC991D0-D537-420D-99F2-0C2E2BDCF2DF}" srcOrd="7" destOrd="0" presId="urn:microsoft.com/office/officeart/2005/8/layout/vList2"/>
    <dgm:cxn modelId="{2CDAAB6D-8EE5-4E6F-99B3-399988647EB1}" type="presParOf" srcId="{4EC006D3-3708-4CB0-B50A-C29379CA927A}" destId="{60EC34FA-E474-4326-B7A5-B69961350E32}" srcOrd="8" destOrd="0" presId="urn:microsoft.com/office/officeart/2005/8/layout/vList2"/>
    <dgm:cxn modelId="{DD1D7C92-5B8A-4942-BD98-B81CE3F1E953}" type="presParOf" srcId="{4EC006D3-3708-4CB0-B50A-C29379CA927A}" destId="{102662B3-F8EF-47D5-BCF8-BBAD48FED854}" srcOrd="9" destOrd="0" presId="urn:microsoft.com/office/officeart/2005/8/layout/vList2"/>
    <dgm:cxn modelId="{04AF2CC2-C1AC-4C41-BC4E-BEF7F802FE9D}" type="presParOf" srcId="{4EC006D3-3708-4CB0-B50A-C29379CA927A}" destId="{BBF5A932-38B9-41DD-A2F3-F1D3EC2D189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340CC-1679-4BD0-8DBD-08397CE52BC9}">
      <dsp:nvSpPr>
        <dsp:cNvPr id="0" name=""/>
        <dsp:cNvSpPr/>
      </dsp:nvSpPr>
      <dsp:spPr>
        <a:xfrm>
          <a:off x="0" y="451160"/>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b="1" kern="1200" dirty="0"/>
            <a:t>3. GESTIÓN DE COSTOS Y EFICIENCIA EN PERFORACIÓN Y VOLADURA</a:t>
          </a:r>
          <a:endParaRPr lang="en-US" sz="1700" kern="1200" dirty="0"/>
        </a:p>
      </dsp:txBody>
      <dsp:txXfrm>
        <a:off x="19904" y="471064"/>
        <a:ext cx="6430888" cy="367937"/>
      </dsp:txXfrm>
    </dsp:sp>
    <dsp:sp modelId="{239A907B-3A55-4F5A-947B-BFAE190B19C3}">
      <dsp:nvSpPr>
        <dsp:cNvPr id="0" name=""/>
        <dsp:cNvSpPr/>
      </dsp:nvSpPr>
      <dsp:spPr>
        <a:xfrm>
          <a:off x="0" y="907865"/>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kern="1200"/>
            <a:t>Introducción</a:t>
          </a:r>
          <a:endParaRPr lang="en-US" sz="1700" kern="1200"/>
        </a:p>
      </dsp:txBody>
      <dsp:txXfrm>
        <a:off x="19904" y="927769"/>
        <a:ext cx="6430888" cy="367937"/>
      </dsp:txXfrm>
    </dsp:sp>
    <dsp:sp modelId="{74E8375D-7227-400C-BD3F-088D10C50BAD}">
      <dsp:nvSpPr>
        <dsp:cNvPr id="0" name=""/>
        <dsp:cNvSpPr/>
      </dsp:nvSpPr>
      <dsp:spPr>
        <a:xfrm>
          <a:off x="0" y="1364570"/>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kern="1200"/>
            <a:t>Gestión de costos de perforación</a:t>
          </a:r>
          <a:endParaRPr lang="en-US" sz="1700" kern="1200"/>
        </a:p>
      </dsp:txBody>
      <dsp:txXfrm>
        <a:off x="19904" y="1384474"/>
        <a:ext cx="6430888" cy="367937"/>
      </dsp:txXfrm>
    </dsp:sp>
    <dsp:sp modelId="{61B71F3C-066F-474F-B07E-618F0CFF23F7}">
      <dsp:nvSpPr>
        <dsp:cNvPr id="0" name=""/>
        <dsp:cNvSpPr/>
      </dsp:nvSpPr>
      <dsp:spPr>
        <a:xfrm>
          <a:off x="0" y="1821275"/>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kern="1200"/>
            <a:t>Gestión de Costos de Voladura</a:t>
          </a:r>
          <a:endParaRPr lang="en-US" sz="1700" kern="1200"/>
        </a:p>
      </dsp:txBody>
      <dsp:txXfrm>
        <a:off x="19904" y="1841179"/>
        <a:ext cx="6430888" cy="367937"/>
      </dsp:txXfrm>
    </dsp:sp>
    <dsp:sp modelId="{60EC34FA-E474-4326-B7A5-B69961350E32}">
      <dsp:nvSpPr>
        <dsp:cNvPr id="0" name=""/>
        <dsp:cNvSpPr/>
      </dsp:nvSpPr>
      <dsp:spPr>
        <a:xfrm>
          <a:off x="0" y="2277980"/>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kern="1200"/>
            <a:t>Optimización de costos de perforación y voladura</a:t>
          </a:r>
          <a:endParaRPr lang="en-US" sz="1700" kern="1200"/>
        </a:p>
      </dsp:txBody>
      <dsp:txXfrm>
        <a:off x="19904" y="2297884"/>
        <a:ext cx="6430888" cy="367937"/>
      </dsp:txXfrm>
    </dsp:sp>
    <dsp:sp modelId="{BBF5A932-38B9-41DD-A2F3-F1D3EC2D1898}">
      <dsp:nvSpPr>
        <dsp:cNvPr id="0" name=""/>
        <dsp:cNvSpPr/>
      </dsp:nvSpPr>
      <dsp:spPr>
        <a:xfrm>
          <a:off x="0" y="2734685"/>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kern="1200"/>
            <a:t>Evaluación de eficiencia operativa</a:t>
          </a:r>
          <a:endParaRPr lang="en-US" sz="1700" kern="1200"/>
        </a:p>
      </dsp:txBody>
      <dsp:txXfrm>
        <a:off x="19904" y="2754589"/>
        <a:ext cx="6430888" cy="3679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8/11/2023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CC6C2108-BF2C-40B1-AF8B-F790B3184C99}"/>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8D38B0E0-E0C3-4C27-B24A-4411B5DF4AEB}"/>
              </a:ext>
            </a:extLst>
          </p:cNvPr>
          <p:cNvSpPr>
            <a:spLocks noGrp="1" noChangeArrowheads="1"/>
          </p:cNvSpPr>
          <p:nvPr>
            <p:ph type="sldNum" sz="quarter" idx="5"/>
          </p:nvPr>
        </p:nvSpPr>
        <p:spPr>
          <a:ln/>
        </p:spPr>
        <p:txBody>
          <a:bodyPr/>
          <a:lstStyle/>
          <a:p>
            <a:fld id="{DE8C20D8-C071-4660-8A57-424F81E1231A}" type="slidenum">
              <a:rPr lang="es-ES_tradnl" altLang="es-PE"/>
              <a:pPr/>
              <a:t>19</a:t>
            </a:fld>
            <a:endParaRPr lang="es-ES_tradnl" altLang="es-PE"/>
          </a:p>
        </p:txBody>
      </p:sp>
      <p:sp>
        <p:nvSpPr>
          <p:cNvPr id="47106" name="Rectangle 2">
            <a:extLst>
              <a:ext uri="{FF2B5EF4-FFF2-40B4-BE49-F238E27FC236}">
                <a16:creationId xmlns:a16="http://schemas.microsoft.com/office/drawing/2014/main" id="{D91A3E0E-EE8F-42D8-A96D-F776BFAB544C}"/>
              </a:ext>
            </a:extLst>
          </p:cNvPr>
          <p:cNvSpPr>
            <a:spLocks noGrp="1" noRot="1" noChangeAspect="1" noChangeArrowheads="1" noTextEdit="1"/>
          </p:cNvSpPr>
          <p:nvPr>
            <p:ph type="sldImg"/>
          </p:nvPr>
        </p:nvSpPr>
        <p:spPr>
          <a:xfrm>
            <a:off x="560388" y="808038"/>
            <a:ext cx="5730875" cy="3224212"/>
          </a:xfrm>
          <a:ln cap="flat"/>
        </p:spPr>
      </p:sp>
      <p:sp>
        <p:nvSpPr>
          <p:cNvPr id="47107" name="Rectangle 3">
            <a:extLst>
              <a:ext uri="{FF2B5EF4-FFF2-40B4-BE49-F238E27FC236}">
                <a16:creationId xmlns:a16="http://schemas.microsoft.com/office/drawing/2014/main" id="{D9BFBFFF-EE59-4F96-BF71-2FDCD2A719CC}"/>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AFE71021-31FF-45A8-81C3-F5657A49D665}"/>
              </a:ext>
            </a:extLst>
          </p:cNvPr>
          <p:cNvSpPr>
            <a:spLocks noGrp="1"/>
          </p:cNvSpPr>
          <p:nvPr>
            <p:ph type="dt" idx="1"/>
          </p:nvPr>
        </p:nvSpPr>
        <p:spPr/>
        <p:txBody>
          <a:bodyPr/>
          <a:lstStyle/>
          <a:p>
            <a:fld id="{B77C4643-8577-4F3E-B8D3-115AAF6C694F}" type="datetime1">
              <a:rPr lang="es-PE" smtClean="0"/>
              <a:t>8/11/2023</a:t>
            </a:fld>
            <a:endParaRPr lang="es-P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28</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8/11/2023</a:t>
            </a:fld>
            <a:endParaRPr lang="es-PE"/>
          </a:p>
        </p:txBody>
      </p:sp>
    </p:spTree>
    <p:extLst>
      <p:ext uri="{BB962C8B-B14F-4D97-AF65-F5344CB8AC3E}">
        <p14:creationId xmlns:p14="http://schemas.microsoft.com/office/powerpoint/2010/main" val="24605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20</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8/11/2023</a:t>
            </a:fld>
            <a:endParaRPr lang="es-P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21</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8/11/2023</a:t>
            </a:fld>
            <a:endParaRPr lang="es-PE"/>
          </a:p>
        </p:txBody>
      </p:sp>
    </p:spTree>
    <p:extLst>
      <p:ext uri="{BB962C8B-B14F-4D97-AF65-F5344CB8AC3E}">
        <p14:creationId xmlns:p14="http://schemas.microsoft.com/office/powerpoint/2010/main" val="1992510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22</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8/11/2023</a:t>
            </a:fld>
            <a:endParaRPr lang="es-PE"/>
          </a:p>
        </p:txBody>
      </p:sp>
    </p:spTree>
    <p:extLst>
      <p:ext uri="{BB962C8B-B14F-4D97-AF65-F5344CB8AC3E}">
        <p14:creationId xmlns:p14="http://schemas.microsoft.com/office/powerpoint/2010/main" val="15466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23</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8/11/2023</a:t>
            </a:fld>
            <a:endParaRPr lang="es-PE"/>
          </a:p>
        </p:txBody>
      </p:sp>
    </p:spTree>
    <p:extLst>
      <p:ext uri="{BB962C8B-B14F-4D97-AF65-F5344CB8AC3E}">
        <p14:creationId xmlns:p14="http://schemas.microsoft.com/office/powerpoint/2010/main" val="1770389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24</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8/11/2023</a:t>
            </a:fld>
            <a:endParaRPr lang="es-PE"/>
          </a:p>
        </p:txBody>
      </p:sp>
    </p:spTree>
    <p:extLst>
      <p:ext uri="{BB962C8B-B14F-4D97-AF65-F5344CB8AC3E}">
        <p14:creationId xmlns:p14="http://schemas.microsoft.com/office/powerpoint/2010/main" val="2443902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25</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8/11/2023</a:t>
            </a:fld>
            <a:endParaRPr lang="es-PE"/>
          </a:p>
        </p:txBody>
      </p:sp>
    </p:spTree>
    <p:extLst>
      <p:ext uri="{BB962C8B-B14F-4D97-AF65-F5344CB8AC3E}">
        <p14:creationId xmlns:p14="http://schemas.microsoft.com/office/powerpoint/2010/main" val="3509646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26</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8/11/2023</a:t>
            </a:fld>
            <a:endParaRPr lang="es-PE"/>
          </a:p>
        </p:txBody>
      </p:sp>
    </p:spTree>
    <p:extLst>
      <p:ext uri="{BB962C8B-B14F-4D97-AF65-F5344CB8AC3E}">
        <p14:creationId xmlns:p14="http://schemas.microsoft.com/office/powerpoint/2010/main" val="1721755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27</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8/11/2023</a:t>
            </a:fld>
            <a:endParaRPr lang="es-PE"/>
          </a:p>
        </p:txBody>
      </p:sp>
    </p:spTree>
    <p:extLst>
      <p:ext uri="{BB962C8B-B14F-4D97-AF65-F5344CB8AC3E}">
        <p14:creationId xmlns:p14="http://schemas.microsoft.com/office/powerpoint/2010/main" val="423025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08/11/2023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08/11/2023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08/11/2023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08/11/2023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4.bin"/><Relationship Id="rId1" Type="http://schemas.openxmlformats.org/officeDocument/2006/relationships/slideLayout" Target="../slideLayouts/slideLayout7.xml"/><Relationship Id="rId5" Type="http://schemas.openxmlformats.org/officeDocument/2006/relationships/image" Target="../media/image14.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5.wmf"/><Relationship Id="rId7" Type="http://schemas.openxmlformats.org/officeDocument/2006/relationships/oleObject" Target="../embeddings/oleObject8.bin"/><Relationship Id="rId2" Type="http://schemas.openxmlformats.org/officeDocument/2006/relationships/oleObject" Target="../embeddings/oleObject6.bin"/><Relationship Id="rId1" Type="http://schemas.openxmlformats.org/officeDocument/2006/relationships/slideLayout" Target="../slideLayouts/slideLayout7.xml"/><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9.wmf"/><Relationship Id="rId7" Type="http://schemas.openxmlformats.org/officeDocument/2006/relationships/image" Target="../media/image21.wmf"/><Relationship Id="rId2"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oleObject" Target="../embeddings/oleObject11.bin"/><Relationship Id="rId5" Type="http://schemas.openxmlformats.org/officeDocument/2006/relationships/image" Target="../media/image20.wmf"/><Relationship Id="rId4" Type="http://schemas.openxmlformats.org/officeDocument/2006/relationships/oleObject" Target="../embeddings/oleObject10.bin"/><Relationship Id="rId9" Type="http://schemas.openxmlformats.org/officeDocument/2006/relationships/image" Target="../media/image22.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23.wmf"/><Relationship Id="rId7" Type="http://schemas.openxmlformats.org/officeDocument/2006/relationships/image" Target="../media/image25.wmf"/><Relationship Id="rId2" Type="http://schemas.openxmlformats.org/officeDocument/2006/relationships/oleObject" Target="../embeddings/oleObject13.bin"/><Relationship Id="rId1" Type="http://schemas.openxmlformats.org/officeDocument/2006/relationships/slideLayout" Target="../slideLayouts/slideLayout7.xml"/><Relationship Id="rId6" Type="http://schemas.openxmlformats.org/officeDocument/2006/relationships/oleObject" Target="../embeddings/oleObject15.bin"/><Relationship Id="rId5" Type="http://schemas.openxmlformats.org/officeDocument/2006/relationships/image" Target="../media/image24.wmf"/><Relationship Id="rId4" Type="http://schemas.openxmlformats.org/officeDocument/2006/relationships/oleObject" Target="../embeddings/oleObject14.bin"/><Relationship Id="rId9" Type="http://schemas.openxmlformats.org/officeDocument/2006/relationships/image" Target="../media/image26.wmf"/></Relationships>
</file>

<file path=ppt/slides/_rels/slide1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7.bin"/><Relationship Id="rId1" Type="http://schemas.openxmlformats.org/officeDocument/2006/relationships/slideLayout" Target="../slideLayouts/slideLayout7.xml"/><Relationship Id="rId5" Type="http://schemas.openxmlformats.org/officeDocument/2006/relationships/image" Target="../media/image28.w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a:extLst>
              <a:ext uri="{FF2B5EF4-FFF2-40B4-BE49-F238E27FC236}">
                <a16:creationId xmlns:a16="http://schemas.microsoft.com/office/drawing/2014/main" id="{A08F6547-6E8F-4286-B11A-0F4E4EA61D62}"/>
              </a:ext>
            </a:extLst>
          </p:cNvPr>
          <p:cNvSpPr>
            <a:spLocks noChangeArrowheads="1"/>
          </p:cNvSpPr>
          <p:nvPr/>
        </p:nvSpPr>
        <p:spPr bwMode="auto">
          <a:xfrm>
            <a:off x="2319672" y="1267102"/>
            <a:ext cx="9110328" cy="5045099"/>
          </a:xfrm>
          <a:prstGeom prst="rect">
            <a:avLst/>
          </a:prstGeom>
          <a:noFill/>
          <a:ln w="9525">
            <a:noFill/>
            <a:miter lim="800000"/>
            <a:headEnd/>
            <a:tailEnd/>
          </a:ln>
          <a:effectLst/>
        </p:spPr>
        <p:txBody>
          <a:bodyPr wrap="square" anchor="ctr">
            <a:spAutoFit/>
          </a:bodyPr>
          <a:lstStyle/>
          <a:p>
            <a:pPr eaLnBrk="0" hangingPunct="0">
              <a:lnSpc>
                <a:spcPct val="150000"/>
              </a:lnSpc>
              <a:defRPr/>
            </a:pPr>
            <a:r>
              <a:rPr lang="es-ES" sz="1200" b="1" dirty="0">
                <a:solidFill>
                  <a:schemeClr val="accent3">
                    <a:lumMod val="75000"/>
                  </a:schemeClr>
                </a:solidFill>
                <a:latin typeface="Times New Roman" panose="02020603050405020304" pitchFamily="18" charset="0"/>
                <a:ea typeface="Calibri Light" panose="020F0302020204030204" pitchFamily="34" charset="0"/>
                <a:cs typeface="Times New Roman" panose="02020603050405020304" pitchFamily="18" charset="0"/>
              </a:rPr>
              <a:t>Performance de la BE 45 R</a:t>
            </a:r>
            <a:r>
              <a:rPr lang="es-ES" sz="1200" dirty="0">
                <a:solidFill>
                  <a:schemeClr val="accent3">
                    <a:lumMod val="75000"/>
                  </a:schemeClr>
                </a:solidFill>
                <a:latin typeface="Times New Roman" panose="02020603050405020304" pitchFamily="18" charset="0"/>
                <a:ea typeface="Calibri Light" panose="020F0302020204030204" pitchFamily="34" charset="0"/>
                <a:cs typeface="Times New Roman" panose="02020603050405020304" pitchFamily="18" charset="0"/>
              </a:rPr>
              <a:t>	</a:t>
            </a:r>
            <a:r>
              <a:rPr lang="es-ES" sz="1200" dirty="0">
                <a:latin typeface="Times New Roman" panose="02020603050405020304" pitchFamily="18" charset="0"/>
                <a:ea typeface="Calibri Light" panose="020F0302020204030204" pitchFamily="34" charset="0"/>
                <a:cs typeface="Times New Roman" panose="02020603050405020304" pitchFamily="18" charset="0"/>
              </a:rPr>
              <a:t>	                                                                                                        : 115 m/</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gd</a:t>
            </a:r>
            <a:endParaRPr lang="es-ES" sz="1200" dirty="0">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defRPr/>
            </a:pPr>
            <a:r>
              <a:rPr lang="es-ES" sz="1200" dirty="0">
                <a:latin typeface="Times New Roman" panose="02020603050405020304" pitchFamily="18" charset="0"/>
                <a:ea typeface="Calibri Light" panose="020F0302020204030204" pitchFamily="34" charset="0"/>
                <a:cs typeface="Times New Roman" panose="02020603050405020304" pitchFamily="18" charset="0"/>
              </a:rPr>
              <a:t>Horas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Maq</a:t>
            </a:r>
            <a:r>
              <a:rPr lang="es-ES" sz="1200" dirty="0">
                <a:latin typeface="Times New Roman" panose="02020603050405020304" pitchFamily="18" charset="0"/>
                <a:ea typeface="Calibri Light" panose="020F0302020204030204" pitchFamily="34" charset="0"/>
                <a:cs typeface="Times New Roman" panose="02020603050405020304" pitchFamily="18" charset="0"/>
              </a:rPr>
              <a:t>/</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gd</a:t>
            </a:r>
            <a:r>
              <a:rPr lang="es-ES" sz="1200" dirty="0">
                <a:latin typeface="Times New Roman" panose="02020603050405020304" pitchFamily="18" charset="0"/>
                <a:ea typeface="Calibri Light" panose="020F0302020204030204" pitchFamily="34" charset="0"/>
                <a:cs typeface="Times New Roman" panose="02020603050405020304" pitchFamily="18" charset="0"/>
              </a:rPr>
              <a:t>				                                                                                : 7.0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Hr</a:t>
            </a:r>
            <a:endParaRPr lang="es-ES" sz="1200" dirty="0">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defRPr/>
            </a:pPr>
            <a:r>
              <a:rPr lang="es-ES" sz="1200" dirty="0">
                <a:latin typeface="Times New Roman" panose="02020603050405020304" pitchFamily="18" charset="0"/>
                <a:ea typeface="Calibri Light" panose="020F0302020204030204" pitchFamily="34" charset="0"/>
                <a:cs typeface="Times New Roman" panose="02020603050405020304" pitchFamily="18" charset="0"/>
              </a:rPr>
              <a:t>Vida Útil del equipo			                                                                                : 10 años</a:t>
            </a:r>
          </a:p>
          <a:p>
            <a:pPr eaLnBrk="0" hangingPunct="0">
              <a:lnSpc>
                <a:spcPct val="150000"/>
              </a:lnSpc>
              <a:defRPr/>
            </a:pPr>
            <a:r>
              <a:rPr lang="es-ES" sz="1200" dirty="0">
                <a:latin typeface="Times New Roman" panose="02020603050405020304" pitchFamily="18" charset="0"/>
                <a:ea typeface="Calibri Light" panose="020F0302020204030204" pitchFamily="34" charset="0"/>
                <a:cs typeface="Times New Roman" panose="02020603050405020304" pitchFamily="18" charset="0"/>
              </a:rPr>
              <a:t>Horas Operadas al Año			                                                                                : 8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Hr</a:t>
            </a:r>
            <a:r>
              <a:rPr lang="es-ES" sz="1200" dirty="0">
                <a:latin typeface="Times New Roman" panose="02020603050405020304" pitchFamily="18" charset="0"/>
                <a:ea typeface="Calibri Light" panose="020F0302020204030204" pitchFamily="34" charset="0"/>
                <a:cs typeface="Times New Roman" panose="02020603050405020304" pitchFamily="18" charset="0"/>
              </a:rPr>
              <a:t>/gdx3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gd</a:t>
            </a:r>
            <a:r>
              <a:rPr lang="es-ES" sz="1200" dirty="0">
                <a:latin typeface="Times New Roman" panose="02020603050405020304" pitchFamily="18" charset="0"/>
                <a:ea typeface="Calibri Light" panose="020F0302020204030204" pitchFamily="34" charset="0"/>
                <a:cs typeface="Times New Roman" panose="02020603050405020304" pitchFamily="18" charset="0"/>
              </a:rPr>
              <a:t>/diax6dias/semx50sem/añox0.85x0.68</a:t>
            </a:r>
          </a:p>
          <a:p>
            <a:pPr eaLnBrk="0" hangingPunct="0">
              <a:lnSpc>
                <a:spcPct val="150000"/>
              </a:lnSpc>
              <a:defRPr/>
            </a:pPr>
            <a:r>
              <a:rPr lang="es-ES" sz="1200" dirty="0">
                <a:latin typeface="Times New Roman" panose="02020603050405020304" pitchFamily="18" charset="0"/>
                <a:ea typeface="Calibri Light" panose="020F0302020204030204" pitchFamily="34" charset="0"/>
                <a:cs typeface="Times New Roman" panose="02020603050405020304" pitchFamily="18" charset="0"/>
              </a:rPr>
              <a:t>			                                                                                               4896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Hr</a:t>
            </a:r>
            <a:r>
              <a:rPr lang="es-ES" sz="1200" dirty="0">
                <a:latin typeface="Times New Roman" panose="02020603050405020304" pitchFamily="18" charset="0"/>
                <a:ea typeface="Calibri Light" panose="020F0302020204030204" pitchFamily="34" charset="0"/>
                <a:cs typeface="Times New Roman" panose="02020603050405020304" pitchFamily="18" charset="0"/>
              </a:rPr>
              <a:t>/año</a:t>
            </a:r>
          </a:p>
          <a:p>
            <a:pPr eaLnBrk="0" hangingPunct="0">
              <a:lnSpc>
                <a:spcPct val="150000"/>
              </a:lnSpc>
              <a:defRPr/>
            </a:pPr>
            <a:r>
              <a:rPr lang="es-ES" sz="1200" b="1" dirty="0" err="1">
                <a:solidFill>
                  <a:schemeClr val="accent3">
                    <a:lumMod val="75000"/>
                  </a:schemeClr>
                </a:solidFill>
                <a:latin typeface="Times New Roman" panose="02020603050405020304" pitchFamily="18" charset="0"/>
                <a:ea typeface="Calibri Light" panose="020F0302020204030204" pitchFamily="34" charset="0"/>
                <a:cs typeface="Times New Roman" panose="02020603050405020304" pitchFamily="18" charset="0"/>
              </a:rPr>
              <a:t>Owning</a:t>
            </a:r>
            <a:r>
              <a:rPr lang="es-ES" sz="1200" b="1" dirty="0">
                <a:solidFill>
                  <a:schemeClr val="accent3">
                    <a:lumMod val="75000"/>
                  </a:schemeClr>
                </a:solidFill>
                <a:latin typeface="Times New Roman" panose="02020603050405020304" pitchFamily="18" charset="0"/>
                <a:ea typeface="Calibri Light" panose="020F0302020204030204" pitchFamily="34" charset="0"/>
                <a:cs typeface="Times New Roman" panose="02020603050405020304" pitchFamily="18" charset="0"/>
              </a:rPr>
              <a:t> </a:t>
            </a:r>
            <a:r>
              <a:rPr lang="es-ES" sz="1200" b="1" dirty="0" err="1">
                <a:solidFill>
                  <a:schemeClr val="accent3">
                    <a:lumMod val="75000"/>
                  </a:schemeClr>
                </a:solidFill>
                <a:latin typeface="Times New Roman" panose="02020603050405020304" pitchFamily="18" charset="0"/>
                <a:ea typeface="Calibri Light" panose="020F0302020204030204" pitchFamily="34" charset="0"/>
                <a:cs typeface="Times New Roman" panose="02020603050405020304" pitchFamily="18" charset="0"/>
              </a:rPr>
              <a:t>Cost</a:t>
            </a:r>
            <a:endParaRPr lang="es-ES" sz="1200" dirty="0">
              <a:solidFill>
                <a:schemeClr val="accent3">
                  <a:lumMod val="75000"/>
                </a:schemeClr>
              </a:solidFill>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buFontTx/>
              <a:buChar char="•"/>
              <a:defRPr/>
            </a:pPr>
            <a:r>
              <a:rPr lang="es-ES" sz="1200" b="1" dirty="0">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rPr>
              <a:t>Depreciación		= 1050,000/(10x4896)			                                   </a:t>
            </a:r>
            <a:r>
              <a:rPr lang="en-US" sz="1200" b="1" dirty="0">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rPr>
              <a:t>=</a:t>
            </a:r>
            <a:r>
              <a:rPr lang="es-ES" sz="1200" b="1" dirty="0">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rPr>
              <a:t>  21.45 $/</a:t>
            </a:r>
            <a:r>
              <a:rPr lang="es-ES" sz="1200" b="1" dirty="0" err="1">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rPr>
              <a:t>Hr</a:t>
            </a:r>
            <a:r>
              <a:rPr lang="es-ES" sz="1200" b="1" dirty="0">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rPr>
              <a:t> </a:t>
            </a:r>
          </a:p>
          <a:p>
            <a:pPr eaLnBrk="0" hangingPunct="0">
              <a:lnSpc>
                <a:spcPct val="150000"/>
              </a:lnSpc>
              <a:buFontTx/>
              <a:buChar char="•"/>
              <a:defRPr/>
            </a:pPr>
            <a:r>
              <a:rPr lang="en-US" sz="1200" b="1" dirty="0">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rPr>
              <a:t>Int. Seg. Imp		= (10+1)/(10x2)x0.14x1050,000/4896		                                   = 16.51 $/</a:t>
            </a:r>
            <a:r>
              <a:rPr lang="en-US" sz="1200" b="1" dirty="0" err="1">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rPr>
              <a:t>Hr</a:t>
            </a:r>
            <a:endParaRPr lang="es-ES" sz="1200" b="1" dirty="0">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defRPr/>
            </a:pPr>
            <a:r>
              <a:rPr lang="en-US" sz="1200" b="1" dirty="0">
                <a:solidFill>
                  <a:schemeClr val="accent3">
                    <a:lumMod val="75000"/>
                  </a:schemeClr>
                </a:solidFill>
                <a:latin typeface="Times New Roman" panose="02020603050405020304" pitchFamily="18" charset="0"/>
                <a:ea typeface="Calibri Light" panose="020F0302020204030204" pitchFamily="34" charset="0"/>
                <a:cs typeface="Times New Roman" panose="02020603050405020304" pitchFamily="18" charset="0"/>
              </a:rPr>
              <a:t>Operating Cost</a:t>
            </a:r>
            <a:endParaRPr lang="es-ES" sz="1200" dirty="0">
              <a:solidFill>
                <a:schemeClr val="accent3">
                  <a:lumMod val="75000"/>
                </a:schemeClr>
              </a:solidFill>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buFontTx/>
              <a:buChar char="•"/>
              <a:defRPr/>
            </a:pPr>
            <a:r>
              <a:rPr lang="en-US" sz="1200" dirty="0" err="1">
                <a:latin typeface="Times New Roman" panose="02020603050405020304" pitchFamily="18" charset="0"/>
                <a:ea typeface="Calibri Light" panose="020F0302020204030204" pitchFamily="34" charset="0"/>
                <a:cs typeface="Times New Roman" panose="02020603050405020304" pitchFamily="18" charset="0"/>
              </a:rPr>
              <a:t>Reparaciones</a:t>
            </a:r>
            <a:r>
              <a:rPr lang="en-US" sz="1200" dirty="0">
                <a:latin typeface="Times New Roman" panose="02020603050405020304" pitchFamily="18" charset="0"/>
                <a:ea typeface="Calibri Light" panose="020F0302020204030204" pitchFamily="34" charset="0"/>
                <a:cs typeface="Times New Roman" panose="02020603050405020304" pitchFamily="18" charset="0"/>
              </a:rPr>
              <a:t> 	: Dep/</a:t>
            </a:r>
            <a:r>
              <a:rPr lang="en-US" sz="1200" dirty="0" err="1">
                <a:latin typeface="Times New Roman" panose="02020603050405020304" pitchFamily="18" charset="0"/>
                <a:ea typeface="Calibri Light" panose="020F0302020204030204" pitchFamily="34" charset="0"/>
                <a:cs typeface="Times New Roman" panose="02020603050405020304" pitchFamily="18" charset="0"/>
              </a:rPr>
              <a:t>Hrxf</a:t>
            </a:r>
            <a:r>
              <a:rPr lang="en-US" sz="1200" dirty="0">
                <a:latin typeface="Times New Roman" panose="02020603050405020304" pitchFamily="18" charset="0"/>
                <a:ea typeface="Calibri Light" panose="020F0302020204030204" pitchFamily="34" charset="0"/>
                <a:cs typeface="Times New Roman" panose="02020603050405020304" pitchFamily="18" charset="0"/>
              </a:rPr>
              <a:t> Rep                       = 21.45x0.4	                                                   = 8.58 $/Hr</a:t>
            </a:r>
            <a:endParaRPr lang="es-ES" sz="1200" dirty="0">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buFontTx/>
              <a:buChar char="•"/>
              <a:defRPr/>
            </a:pPr>
            <a:r>
              <a:rPr lang="en-US" sz="1200" dirty="0" err="1">
                <a:latin typeface="Times New Roman" panose="02020603050405020304" pitchFamily="18" charset="0"/>
                <a:ea typeface="Calibri Light" panose="020F0302020204030204" pitchFamily="34" charset="0"/>
                <a:cs typeface="Times New Roman" panose="02020603050405020304" pitchFamily="18" charset="0"/>
              </a:rPr>
              <a:t>Energía</a:t>
            </a:r>
            <a:r>
              <a:rPr lang="en-US" sz="1200" dirty="0">
                <a:latin typeface="Times New Roman" panose="02020603050405020304" pitchFamily="18" charset="0"/>
                <a:ea typeface="Calibri Light" panose="020F0302020204030204" pitchFamily="34" charset="0"/>
                <a:cs typeface="Times New Roman" panose="02020603050405020304" pitchFamily="18" charset="0"/>
              </a:rPr>
              <a:t> Elect	: Con </a:t>
            </a:r>
            <a:r>
              <a:rPr lang="en-US" sz="1200" dirty="0" err="1">
                <a:latin typeface="Times New Roman" panose="02020603050405020304" pitchFamily="18" charset="0"/>
                <a:ea typeface="Calibri Light" panose="020F0302020204030204" pitchFamily="34" charset="0"/>
                <a:cs typeface="Times New Roman" panose="02020603050405020304" pitchFamily="18" charset="0"/>
              </a:rPr>
              <a:t>Kwat</a:t>
            </a:r>
            <a:r>
              <a:rPr lang="en-US" sz="1200" dirty="0">
                <a:latin typeface="Times New Roman" panose="02020603050405020304" pitchFamily="18" charset="0"/>
                <a:ea typeface="Calibri Light" panose="020F0302020204030204" pitchFamily="34" charset="0"/>
                <a:cs typeface="Times New Roman" panose="02020603050405020304" pitchFamily="18" charset="0"/>
              </a:rPr>
              <a:t>/</a:t>
            </a:r>
            <a:r>
              <a:rPr lang="en-US" sz="1200" dirty="0" err="1">
                <a:latin typeface="Times New Roman" panose="02020603050405020304" pitchFamily="18" charset="0"/>
                <a:ea typeface="Calibri Light" panose="020F0302020204030204" pitchFamily="34" charset="0"/>
                <a:cs typeface="Times New Roman" panose="02020603050405020304" pitchFamily="18" charset="0"/>
              </a:rPr>
              <a:t>hrxP.u</a:t>
            </a:r>
            <a:r>
              <a:rPr lang="en-US" sz="1200" dirty="0">
                <a:latin typeface="Times New Roman" panose="02020603050405020304" pitchFamily="18" charset="0"/>
                <a:ea typeface="Calibri Light" panose="020F0302020204030204" pitchFamily="34" charset="0"/>
                <a:cs typeface="Times New Roman" panose="02020603050405020304" pitchFamily="18" charset="0"/>
              </a:rPr>
              <a:t> $/</a:t>
            </a:r>
            <a:r>
              <a:rPr lang="en-US" sz="1200" dirty="0" err="1">
                <a:latin typeface="Times New Roman" panose="02020603050405020304" pitchFamily="18" charset="0"/>
                <a:ea typeface="Calibri Light" panose="020F0302020204030204" pitchFamily="34" charset="0"/>
                <a:cs typeface="Times New Roman" panose="02020603050405020304" pitchFamily="18" charset="0"/>
              </a:rPr>
              <a:t>Kwat</a:t>
            </a:r>
            <a:r>
              <a:rPr lang="en-US" sz="1200" dirty="0">
                <a:latin typeface="Times New Roman" panose="02020603050405020304" pitchFamily="18" charset="0"/>
                <a:ea typeface="Calibri Light" panose="020F0302020204030204" pitchFamily="34" charset="0"/>
                <a:cs typeface="Times New Roman" panose="02020603050405020304" pitchFamily="18" charset="0"/>
              </a:rPr>
              <a:t>		= 200x0.08	                                                   = 16.0 $/Hr</a:t>
            </a:r>
            <a:endParaRPr lang="es-ES" sz="1200" dirty="0">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buFontTx/>
              <a:buChar char="•"/>
              <a:defRPr/>
            </a:pP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Lub</a:t>
            </a:r>
            <a:r>
              <a:rPr lang="es-ES" sz="1200" dirty="0">
                <a:latin typeface="Times New Roman" panose="02020603050405020304" pitchFamily="18" charset="0"/>
                <a:ea typeface="Calibri Light" panose="020F0302020204030204" pitchFamily="34" charset="0"/>
                <a:cs typeface="Times New Roman" panose="02020603050405020304" pitchFamily="18" charset="0"/>
              </a:rPr>
              <a:t> y Filtros	: 10%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depreciacion</a:t>
            </a:r>
            <a:r>
              <a:rPr lang="es-ES" sz="1200" dirty="0">
                <a:latin typeface="Times New Roman" panose="02020603050405020304" pitchFamily="18" charset="0"/>
                <a:ea typeface="Calibri Light" panose="020F0302020204030204" pitchFamily="34" charset="0"/>
                <a:cs typeface="Times New Roman" panose="02020603050405020304" pitchFamily="18" charset="0"/>
              </a:rPr>
              <a:t>		             =0.1x21.45	                           = 2.15 $/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Hr</a:t>
            </a:r>
            <a:endParaRPr lang="es-ES" sz="1200" dirty="0">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buFontTx/>
              <a:buChar char="•"/>
              <a:defRPr/>
            </a:pPr>
            <a:r>
              <a:rPr lang="es-ES" sz="1200" dirty="0">
                <a:latin typeface="Times New Roman" panose="02020603050405020304" pitchFamily="18" charset="0"/>
                <a:ea typeface="Calibri Light" panose="020F0302020204030204" pitchFamily="34" charset="0"/>
                <a:cs typeface="Times New Roman" panose="02020603050405020304" pitchFamily="18" charset="0"/>
              </a:rPr>
              <a:t>Tubo de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Perf</a:t>
            </a:r>
            <a:r>
              <a:rPr lang="es-ES" sz="1200" dirty="0">
                <a:latin typeface="Times New Roman" panose="02020603050405020304" pitchFamily="18" charset="0"/>
                <a:ea typeface="Calibri Light" panose="020F0302020204030204" pitchFamily="34" charset="0"/>
                <a:cs typeface="Times New Roman" panose="02020603050405020304" pitchFamily="18" charset="0"/>
              </a:rPr>
              <a:t>	: (115m/</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gd</a:t>
            </a:r>
            <a:r>
              <a:rPr lang="es-ES" sz="1200" dirty="0">
                <a:latin typeface="Times New Roman" panose="02020603050405020304" pitchFamily="18" charset="0"/>
                <a:ea typeface="Calibri Light" panose="020F0302020204030204" pitchFamily="34" charset="0"/>
                <a:cs typeface="Times New Roman" panose="02020603050405020304" pitchFamily="18" charset="0"/>
              </a:rPr>
              <a:t>/7.0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Hr</a:t>
            </a:r>
            <a:r>
              <a:rPr lang="es-ES" sz="1200" dirty="0">
                <a:latin typeface="Times New Roman" panose="02020603050405020304" pitchFamily="18" charset="0"/>
                <a:ea typeface="Calibri Light" panose="020F0302020204030204" pitchFamily="34" charset="0"/>
                <a:cs typeface="Times New Roman" panose="02020603050405020304" pitchFamily="18" charset="0"/>
              </a:rPr>
              <a:t>) x(15000/30000)		                                                   = 8.21 $/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Hr</a:t>
            </a:r>
            <a:endParaRPr lang="es-ES" sz="1200" dirty="0">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buFontTx/>
              <a:buChar char="•"/>
              <a:defRPr/>
            </a:pPr>
            <a:r>
              <a:rPr lang="es-ES" sz="1200" dirty="0">
                <a:latin typeface="Times New Roman" panose="02020603050405020304" pitchFamily="18" charset="0"/>
                <a:ea typeface="Calibri Light" panose="020F0302020204030204" pitchFamily="34" charset="0"/>
                <a:cs typeface="Times New Roman" panose="02020603050405020304" pitchFamily="18" charset="0"/>
              </a:rPr>
              <a:t>Estabilizador	: (115m/</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gd</a:t>
            </a:r>
            <a:r>
              <a:rPr lang="es-ES" sz="1200" dirty="0">
                <a:latin typeface="Times New Roman" panose="02020603050405020304" pitchFamily="18" charset="0"/>
                <a:ea typeface="Calibri Light" panose="020F0302020204030204" pitchFamily="34" charset="0"/>
                <a:cs typeface="Times New Roman" panose="02020603050405020304" pitchFamily="18" charset="0"/>
              </a:rPr>
              <a:t> /7.0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Hr</a:t>
            </a:r>
            <a:r>
              <a:rPr lang="es-ES" sz="1200" dirty="0">
                <a:latin typeface="Times New Roman" panose="02020603050405020304" pitchFamily="18" charset="0"/>
                <a:ea typeface="Calibri Light" panose="020F0302020204030204" pitchFamily="34" charset="0"/>
                <a:cs typeface="Times New Roman" panose="02020603050405020304" pitchFamily="18" charset="0"/>
              </a:rPr>
              <a:t>) x(6000/15000)		                                                   = 6.57 $/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hr</a:t>
            </a:r>
            <a:endParaRPr lang="es-ES" sz="1200" dirty="0">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buFontTx/>
              <a:buChar char="•"/>
              <a:defRPr/>
            </a:pPr>
            <a:r>
              <a:rPr lang="es-ES" sz="1200" dirty="0">
                <a:latin typeface="Times New Roman" panose="02020603050405020304" pitchFamily="18" charset="0"/>
                <a:ea typeface="Calibri Light" panose="020F0302020204030204" pitchFamily="34" charset="0"/>
                <a:cs typeface="Times New Roman" panose="02020603050405020304" pitchFamily="18" charset="0"/>
              </a:rPr>
              <a:t>Operador y Ayudante	: 5 $/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Hr</a:t>
            </a:r>
            <a:r>
              <a:rPr lang="es-ES" sz="1200" dirty="0">
                <a:latin typeface="Times New Roman" panose="02020603050405020304" pitchFamily="18" charset="0"/>
                <a:ea typeface="Calibri Light" panose="020F0302020204030204" pitchFamily="34" charset="0"/>
                <a:cs typeface="Times New Roman" panose="02020603050405020304" pitchFamily="18" charset="0"/>
              </a:rPr>
              <a:t> + 2.5 $/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hr</a:t>
            </a:r>
            <a:r>
              <a:rPr lang="es-ES" sz="1200" dirty="0">
                <a:latin typeface="Times New Roman" panose="02020603050405020304" pitchFamily="18" charset="0"/>
                <a:ea typeface="Calibri Light" panose="020F0302020204030204" pitchFamily="34" charset="0"/>
                <a:cs typeface="Times New Roman" panose="02020603050405020304" pitchFamily="18" charset="0"/>
              </a:rPr>
              <a:t>		                                                   = 7.5 $/</a:t>
            </a:r>
            <a:r>
              <a:rPr lang="es-ES" sz="1200" dirty="0" err="1">
                <a:latin typeface="Times New Roman" panose="02020603050405020304" pitchFamily="18" charset="0"/>
                <a:ea typeface="Calibri Light" panose="020F0302020204030204" pitchFamily="34" charset="0"/>
                <a:cs typeface="Times New Roman" panose="02020603050405020304" pitchFamily="18" charset="0"/>
              </a:rPr>
              <a:t>hr</a:t>
            </a:r>
            <a:endParaRPr lang="es-ES" sz="1200" dirty="0">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defRPr/>
            </a:pPr>
            <a:r>
              <a:rPr lang="es-ES" sz="1200" b="1" dirty="0">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rPr>
              <a:t>COSTO DE OPERACIÓN				                                                                 = 49.01 $/</a:t>
            </a:r>
            <a:r>
              <a:rPr lang="es-ES" sz="1200" b="1" dirty="0" err="1">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rPr>
              <a:t>hr</a:t>
            </a:r>
            <a:endParaRPr lang="es-ES" sz="1200" dirty="0">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endParaRPr>
          </a:p>
          <a:p>
            <a:pPr eaLnBrk="0" hangingPunct="0">
              <a:lnSpc>
                <a:spcPct val="150000"/>
              </a:lnSpc>
              <a:defRPr/>
            </a:pPr>
            <a:r>
              <a:rPr lang="es-ES" sz="1200" b="1" dirty="0">
                <a:solidFill>
                  <a:srgbClr val="009900"/>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rPr>
              <a:t>COSTO DE ADQUISICION + COSTO DE OPERACIÓN		                                     </a:t>
            </a:r>
            <a:r>
              <a:rPr lang="es-ES" sz="1200" b="1" dirty="0">
                <a:solidFill>
                  <a:srgbClr val="0066FF"/>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rPr>
              <a:t>= 86.97 $/HR</a:t>
            </a:r>
            <a:endParaRPr lang="es-ES" sz="1200" dirty="0">
              <a:solidFill>
                <a:srgbClr val="0066FF"/>
              </a:solidFill>
              <a:effectLst>
                <a:outerShdw blurRad="38100" dist="38100" dir="2700000" algn="tl">
                  <a:srgbClr val="000000">
                    <a:alpha val="43137"/>
                  </a:srgbClr>
                </a:outerShdw>
              </a:effectLst>
              <a:latin typeface="Times New Roman" panose="02020603050405020304" pitchFamily="18" charset="0"/>
              <a:ea typeface="Calibri Light" panose="020F0302020204030204" pitchFamily="34" charset="0"/>
              <a:cs typeface="Times New Roman" panose="02020603050405020304" pitchFamily="18" charset="0"/>
            </a:endParaRPr>
          </a:p>
        </p:txBody>
      </p:sp>
      <p:sp>
        <p:nvSpPr>
          <p:cNvPr id="3" name="Marcador de fecha 2">
            <a:extLst>
              <a:ext uri="{FF2B5EF4-FFF2-40B4-BE49-F238E27FC236}">
                <a16:creationId xmlns:a16="http://schemas.microsoft.com/office/drawing/2014/main" id="{DCFB1780-D19E-4482-91D8-C3109B795D80}"/>
              </a:ext>
            </a:extLst>
          </p:cNvPr>
          <p:cNvSpPr>
            <a:spLocks noGrp="1"/>
          </p:cNvSpPr>
          <p:nvPr>
            <p:ph type="dt" sz="half" idx="10"/>
          </p:nvPr>
        </p:nvSpPr>
        <p:spPr/>
        <p:txBody>
          <a:bodyPr/>
          <a:lstStyle/>
          <a:p>
            <a:fld id="{C547648A-CEF2-4C35-A1E4-F2D80714A0BF}" type="datetime1">
              <a:rPr lang="es-PE" smtClean="0"/>
              <a:t>8/11/2023</a:t>
            </a:fld>
            <a:endParaRPr lang="es-PE"/>
          </a:p>
        </p:txBody>
      </p:sp>
      <p:sp>
        <p:nvSpPr>
          <p:cNvPr id="2" name="Marcador de número de diapositiva 1">
            <a:extLst>
              <a:ext uri="{FF2B5EF4-FFF2-40B4-BE49-F238E27FC236}">
                <a16:creationId xmlns:a16="http://schemas.microsoft.com/office/drawing/2014/main" id="{E4385537-5F66-482A-9F42-74F91F39DDBE}"/>
              </a:ext>
            </a:extLst>
          </p:cNvPr>
          <p:cNvSpPr>
            <a:spLocks noGrp="1"/>
          </p:cNvSpPr>
          <p:nvPr>
            <p:ph type="sldNum" sz="quarter" idx="12"/>
          </p:nvPr>
        </p:nvSpPr>
        <p:spPr/>
        <p:txBody>
          <a:bodyPr/>
          <a:lstStyle/>
          <a:p>
            <a:fld id="{5981010B-86DA-4ADF-9F27-44166A92FBA2}" type="slidenum">
              <a:rPr lang="es-PE" smtClean="0"/>
              <a:t>10</a:t>
            </a:fld>
            <a:endParaRPr lang="es-PE"/>
          </a:p>
        </p:txBody>
      </p:sp>
      <p:sp>
        <p:nvSpPr>
          <p:cNvPr id="5" name="Título 1">
            <a:extLst>
              <a:ext uri="{FF2B5EF4-FFF2-40B4-BE49-F238E27FC236}">
                <a16:creationId xmlns:a16="http://schemas.microsoft.com/office/drawing/2014/main" id="{461BBE30-EC1B-4A67-9AD8-396D5B811F03}"/>
              </a:ext>
            </a:extLst>
          </p:cNvPr>
          <p:cNvSpPr>
            <a:spLocks noGrp="1"/>
          </p:cNvSpPr>
          <p:nvPr>
            <p:ph type="title"/>
          </p:nvPr>
        </p:nvSpPr>
        <p:spPr>
          <a:xfrm>
            <a:off x="812712" y="200675"/>
            <a:ext cx="8134064" cy="633615"/>
          </a:xfrm>
        </p:spPr>
        <p:txBody>
          <a:bodyPr>
            <a:normAutofit/>
          </a:bodyPr>
          <a:lstStyle/>
          <a:p>
            <a:pPr algn="ctr">
              <a:tabLst>
                <a:tab pos="0" algn="l"/>
              </a:tabLst>
            </a:pPr>
            <a:r>
              <a:rPr lang="es-ES" sz="3600" dirty="0">
                <a:solidFill>
                  <a:schemeClr val="accent3">
                    <a:lumMod val="75000"/>
                  </a:schemeClr>
                </a:solidFill>
              </a:rPr>
              <a:t>4.1. gestión de costos de perforación</a:t>
            </a:r>
            <a:endParaRPr lang="es-PE" sz="3600" dirty="0">
              <a:solidFill>
                <a:schemeClr val="accent3">
                  <a:lumMod val="75000"/>
                </a:schemeClr>
              </a:solidFill>
            </a:endParaRPr>
          </a:p>
        </p:txBody>
      </p:sp>
      <p:sp>
        <p:nvSpPr>
          <p:cNvPr id="6" name="CuadroTexto 5">
            <a:extLst>
              <a:ext uri="{FF2B5EF4-FFF2-40B4-BE49-F238E27FC236}">
                <a16:creationId xmlns:a16="http://schemas.microsoft.com/office/drawing/2014/main" id="{5304825D-B0FC-41F2-AFDF-C28ADED399DA}"/>
              </a:ext>
            </a:extLst>
          </p:cNvPr>
          <p:cNvSpPr txBox="1"/>
          <p:nvPr/>
        </p:nvSpPr>
        <p:spPr>
          <a:xfrm>
            <a:off x="2212969" y="834290"/>
            <a:ext cx="6093372" cy="369332"/>
          </a:xfrm>
          <a:prstGeom prst="rect">
            <a:avLst/>
          </a:prstGeom>
          <a:noFill/>
        </p:spPr>
        <p:txBody>
          <a:bodyPr wrap="square">
            <a:spAutoFit/>
          </a:bodyPr>
          <a:lstStyle/>
          <a:p>
            <a:r>
              <a:rPr lang="es-PE" b="1" dirty="0">
                <a:solidFill>
                  <a:schemeClr val="accent3">
                    <a:lumMod val="75000"/>
                  </a:schemeClr>
                </a:solidFill>
              </a:rPr>
              <a:t>a. Costo de Perforadora Rotativa </a:t>
            </a:r>
          </a:p>
        </p:txBody>
      </p:sp>
      <p:cxnSp>
        <p:nvCxnSpPr>
          <p:cNvPr id="7" name="Conector recto 6">
            <a:extLst>
              <a:ext uri="{FF2B5EF4-FFF2-40B4-BE49-F238E27FC236}">
                <a16:creationId xmlns:a16="http://schemas.microsoft.com/office/drawing/2014/main" id="{5CDEE301-3915-4D61-A354-513EAFE5EAD2}"/>
              </a:ext>
            </a:extLst>
          </p:cNvPr>
          <p:cNvCxnSpPr/>
          <p:nvPr/>
        </p:nvCxnSpPr>
        <p:spPr>
          <a:xfrm>
            <a:off x="8306341" y="6024282"/>
            <a:ext cx="230175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0AB63F85-EE71-40CC-A671-BE64EE42ADC4}"/>
              </a:ext>
            </a:extLst>
          </p:cNvPr>
          <p:cNvCxnSpPr/>
          <p:nvPr/>
        </p:nvCxnSpPr>
        <p:spPr>
          <a:xfrm>
            <a:off x="8104093" y="3915156"/>
            <a:ext cx="2301751" cy="0"/>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170" name="Object 1">
                <a:extLst>
                  <a:ext uri="{FF2B5EF4-FFF2-40B4-BE49-F238E27FC236}">
                    <a16:creationId xmlns:a16="http://schemas.microsoft.com/office/drawing/2014/main" id="{B19F1972-C7EC-4942-B78E-7391C2C1E466}"/>
                  </a:ext>
                </a:extLst>
              </p:cNvPr>
              <p:cNvSpPr txBox="1"/>
              <p:nvPr/>
            </p:nvSpPr>
            <p:spPr bwMode="auto">
              <a:xfrm>
                <a:off x="1860824" y="2385498"/>
                <a:ext cx="6746501" cy="965200"/>
              </a:xfrm>
              <a:prstGeom prst="rect">
                <a:avLst/>
              </a:prstGeom>
              <a:noFill/>
              <a:ln w="19050">
                <a:solidFill>
                  <a:schemeClr val="accent3">
                    <a:lumMod val="75000"/>
                  </a:schemeClr>
                </a:solidFill>
              </a:ln>
              <a:effectLst/>
            </p:spPr>
            <p:txBody>
              <a:bodyPr>
                <a:normAutofit/>
              </a:bodyPr>
              <a:lstStyle/>
              <a:p>
                <a:pPr/>
                <a14:m>
                  <m:oMathPara xmlns:m="http://schemas.openxmlformats.org/officeDocument/2006/math">
                    <m:oMathParaPr>
                      <m:jc m:val="left"/>
                    </m:oMathParaPr>
                    <m:oMath xmlns:m="http://schemas.openxmlformats.org/officeDocument/2006/math">
                      <m:r>
                        <a:rPr lang="es-PE" b="1" i="1">
                          <a:solidFill>
                            <a:srgbClr val="000000"/>
                          </a:solidFill>
                          <a:latin typeface="Cambria Math" panose="02040503050406030204" pitchFamily="18" charset="0"/>
                        </a:rPr>
                        <m:t>𝑪𝒐𝒔𝒕</m:t>
                      </m:r>
                      <m:r>
                        <a:rPr lang="es-PE" b="1" i="1">
                          <a:solidFill>
                            <a:srgbClr val="000000"/>
                          </a:solidFill>
                          <a:latin typeface="Cambria Math" panose="02040503050406030204" pitchFamily="18" charset="0"/>
                        </a:rPr>
                        <m:t>.</m:t>
                      </m:r>
                      <m:r>
                        <a:rPr lang="es-PE" b="1" i="1">
                          <a:solidFill>
                            <a:srgbClr val="000000"/>
                          </a:solidFill>
                          <a:latin typeface="Cambria Math" panose="02040503050406030204" pitchFamily="18" charset="0"/>
                        </a:rPr>
                        <m:t>𝑷𝒆𝒓𝒇</m:t>
                      </m:r>
                      <m:r>
                        <a:rPr lang="es-PE" b="1" i="1">
                          <a:solidFill>
                            <a:srgbClr val="000000"/>
                          </a:solidFill>
                          <a:latin typeface="Cambria Math" panose="02040503050406030204" pitchFamily="18" charset="0"/>
                        </a:rPr>
                        <m:t>($/</m:t>
                      </m:r>
                      <m:r>
                        <a:rPr lang="es-PE" b="1" i="1">
                          <a:solidFill>
                            <a:srgbClr val="000000"/>
                          </a:solidFill>
                          <a:latin typeface="Cambria Math" panose="02040503050406030204" pitchFamily="18" charset="0"/>
                        </a:rPr>
                        <m:t>𝒑𝒊𝒆</m:t>
                      </m:r>
                      <m:r>
                        <a:rPr lang="es-PE" b="1" i="1">
                          <a:solidFill>
                            <a:srgbClr val="000000"/>
                          </a:solidFill>
                          <a:latin typeface="Cambria Math" panose="02040503050406030204" pitchFamily="18" charset="0"/>
                        </a:rPr>
                        <m:t>)=</m:t>
                      </m:r>
                      <m:f>
                        <m:fPr>
                          <m:ctrlPr>
                            <a:rPr lang="es-PE" b="1" i="1">
                              <a:solidFill>
                                <a:srgbClr val="000000"/>
                              </a:solidFill>
                              <a:latin typeface="Cambria Math" panose="02040503050406030204" pitchFamily="18" charset="0"/>
                            </a:rPr>
                          </m:ctrlPr>
                        </m:fPr>
                        <m:num>
                          <m:r>
                            <a:rPr lang="es-PE" b="1" i="1">
                              <a:solidFill>
                                <a:srgbClr val="000000"/>
                              </a:solidFill>
                              <a:latin typeface="Cambria Math" panose="02040503050406030204" pitchFamily="18" charset="0"/>
                            </a:rPr>
                            <m:t>𝑩</m:t>
                          </m:r>
                          <m:r>
                            <a:rPr lang="es-PE" b="1" i="1">
                              <a:solidFill>
                                <a:srgbClr val="000000"/>
                              </a:solidFill>
                              <a:latin typeface="Cambria Math" panose="02040503050406030204" pitchFamily="18" charset="0"/>
                            </a:rPr>
                            <m:t>($/</m:t>
                          </m:r>
                          <m:r>
                            <a:rPr lang="es-PE" b="1" i="1">
                              <a:solidFill>
                                <a:srgbClr val="000000"/>
                              </a:solidFill>
                              <a:latin typeface="Cambria Math" panose="02040503050406030204" pitchFamily="18" charset="0"/>
                            </a:rPr>
                            <m:t>𝑩𝒓𝒐𝒄𝒂</m:t>
                          </m:r>
                          <m:r>
                            <a:rPr lang="es-PE" b="1" i="1">
                              <a:solidFill>
                                <a:srgbClr val="000000"/>
                              </a:solidFill>
                              <a:latin typeface="Cambria Math" panose="02040503050406030204" pitchFamily="18" charset="0"/>
                            </a:rPr>
                            <m:t>)+</m:t>
                          </m:r>
                          <m:d>
                            <m:dPr>
                              <m:begChr m:val="["/>
                              <m:endChr m:val="]"/>
                              <m:ctrlPr>
                                <a:rPr lang="es-PE" b="1" i="1">
                                  <a:solidFill>
                                    <a:srgbClr val="000000"/>
                                  </a:solidFill>
                                  <a:latin typeface="Cambria Math" panose="02040503050406030204" pitchFamily="18" charset="0"/>
                                </a:rPr>
                              </m:ctrlPr>
                            </m:dPr>
                            <m:e>
                              <m:r>
                                <a:rPr lang="es-PE" b="1" i="1">
                                  <a:solidFill>
                                    <a:srgbClr val="000000"/>
                                  </a:solidFill>
                                  <a:latin typeface="Cambria Math" panose="02040503050406030204" pitchFamily="18" charset="0"/>
                                </a:rPr>
                                <m:t>𝑪𝒐𝒔𝒕𝑴𝒂𝒒</m:t>
                              </m:r>
                              <m:r>
                                <a:rPr lang="es-PE" b="1" i="1">
                                  <a:solidFill>
                                    <a:srgbClr val="000000"/>
                                  </a:solidFill>
                                  <a:latin typeface="Cambria Math" panose="02040503050406030204" pitchFamily="18" charset="0"/>
                                </a:rPr>
                                <m:t>($/</m:t>
                              </m:r>
                              <m:r>
                                <a:rPr lang="es-PE" b="1" i="1">
                                  <a:solidFill>
                                    <a:srgbClr val="000000"/>
                                  </a:solidFill>
                                  <a:latin typeface="Cambria Math" panose="02040503050406030204" pitchFamily="18" charset="0"/>
                                </a:rPr>
                                <m:t>𝒉𝒓</m:t>
                              </m:r>
                              <m:r>
                                <a:rPr lang="es-PE" b="1" i="1">
                                  <a:solidFill>
                                    <a:srgbClr val="000000"/>
                                  </a:solidFill>
                                  <a:latin typeface="Cambria Math" panose="02040503050406030204" pitchFamily="18" charset="0"/>
                                </a:rPr>
                                <m:t>)</m:t>
                              </m:r>
                              <m:r>
                                <a:rPr lang="es-PE" b="1" i="1">
                                  <a:solidFill>
                                    <a:srgbClr val="000000"/>
                                  </a:solidFill>
                                  <a:latin typeface="Cambria Math" panose="02040503050406030204" pitchFamily="18" charset="0"/>
                                </a:rPr>
                                <m:t>𝒙𝑻</m:t>
                              </m:r>
                              <m:r>
                                <a:rPr lang="es-PE" b="1" i="1">
                                  <a:solidFill>
                                    <a:srgbClr val="000000"/>
                                  </a:solidFill>
                                  <a:latin typeface="Cambria Math" panose="02040503050406030204" pitchFamily="18" charset="0"/>
                                </a:rPr>
                                <m:t>(</m:t>
                              </m:r>
                              <m:r>
                                <a:rPr lang="es-PE" b="1" i="1">
                                  <a:solidFill>
                                    <a:srgbClr val="000000"/>
                                  </a:solidFill>
                                  <a:latin typeface="Cambria Math" panose="02040503050406030204" pitchFamily="18" charset="0"/>
                                </a:rPr>
                                <m:t>𝒉𝒓</m:t>
                              </m:r>
                              <m:r>
                                <a:rPr lang="es-PE" b="1" i="1">
                                  <a:solidFill>
                                    <a:srgbClr val="000000"/>
                                  </a:solidFill>
                                  <a:latin typeface="Cambria Math" panose="02040503050406030204" pitchFamily="18" charset="0"/>
                                </a:rPr>
                                <m:t>)</m:t>
                              </m:r>
                            </m:e>
                          </m:d>
                        </m:num>
                        <m:den>
                          <m:r>
                            <a:rPr lang="es-PE" b="1" i="1">
                              <a:solidFill>
                                <a:srgbClr val="000000"/>
                              </a:solidFill>
                              <a:latin typeface="Cambria Math" panose="02040503050406030204" pitchFamily="18" charset="0"/>
                            </a:rPr>
                            <m:t>𝑭</m:t>
                          </m:r>
                          <m:r>
                            <a:rPr lang="es-PE" b="1" i="1">
                              <a:solidFill>
                                <a:srgbClr val="000000"/>
                              </a:solidFill>
                              <a:latin typeface="Cambria Math" panose="02040503050406030204" pitchFamily="18" charset="0"/>
                            </a:rPr>
                            <m:t>(</m:t>
                          </m:r>
                          <m:r>
                            <a:rPr lang="es-PE" b="1" i="1">
                              <a:solidFill>
                                <a:srgbClr val="000000"/>
                              </a:solidFill>
                              <a:latin typeface="Cambria Math" panose="02040503050406030204" pitchFamily="18" charset="0"/>
                            </a:rPr>
                            <m:t>𝒑𝒊𝒆𝒔𝒑𝒆𝒓𝒇</m:t>
                          </m:r>
                          <m:r>
                            <a:rPr lang="es-PE" b="1" i="1">
                              <a:solidFill>
                                <a:srgbClr val="000000"/>
                              </a:solidFill>
                              <a:latin typeface="Cambria Math" panose="02040503050406030204" pitchFamily="18" charset="0"/>
                            </a:rPr>
                            <m:t>)</m:t>
                          </m:r>
                        </m:den>
                      </m:f>
                    </m:oMath>
                  </m:oMathPara>
                </a14:m>
                <a:endParaRPr lang="es-PE" b="1" dirty="0"/>
              </a:p>
            </p:txBody>
          </p:sp>
        </mc:Choice>
        <mc:Fallback xmlns="">
          <p:sp>
            <p:nvSpPr>
              <p:cNvPr id="7170" name="Object 1">
                <a:extLst>
                  <a:ext uri="{FF2B5EF4-FFF2-40B4-BE49-F238E27FC236}">
                    <a16:creationId xmlns:a16="http://schemas.microsoft.com/office/drawing/2014/main" id="{B19F1972-C7EC-4942-B78E-7391C2C1E466}"/>
                  </a:ext>
                </a:extLst>
              </p:cNvPr>
              <p:cNvSpPr txBox="1">
                <a:spLocks noRot="1" noChangeAspect="1" noMove="1" noResize="1" noEditPoints="1" noAdjustHandles="1" noChangeArrowheads="1" noChangeShapeType="1" noTextEdit="1"/>
              </p:cNvSpPr>
              <p:nvPr/>
            </p:nvSpPr>
            <p:spPr bwMode="auto">
              <a:xfrm>
                <a:off x="1860824" y="2385498"/>
                <a:ext cx="6746501" cy="965200"/>
              </a:xfrm>
              <a:prstGeom prst="rect">
                <a:avLst/>
              </a:prstGeom>
              <a:blipFill>
                <a:blip r:embed="rId2"/>
                <a:stretch>
                  <a:fillRect/>
                </a:stretch>
              </a:blipFill>
              <a:ln w="19050">
                <a:solidFill>
                  <a:schemeClr val="accent3">
                    <a:lumMod val="75000"/>
                  </a:schemeClr>
                </a:solidFill>
              </a:ln>
              <a:effectLst/>
            </p:spPr>
            <p:txBody>
              <a:bodyPr/>
              <a:lstStyle/>
              <a:p>
                <a:r>
                  <a:rPr lang="es-PE">
                    <a:noFill/>
                  </a:rPr>
                  <a:t> </a:t>
                </a:r>
              </a:p>
            </p:txBody>
          </p:sp>
        </mc:Fallback>
      </mc:AlternateContent>
      <p:pic>
        <p:nvPicPr>
          <p:cNvPr id="7171" name="Picture 3">
            <a:extLst>
              <a:ext uri="{FF2B5EF4-FFF2-40B4-BE49-F238E27FC236}">
                <a16:creationId xmlns:a16="http://schemas.microsoft.com/office/drawing/2014/main" id="{B52FA367-AB7B-424A-A7EA-767C4B9FE4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0824" y="3429000"/>
            <a:ext cx="7910177" cy="284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fecha 2">
            <a:extLst>
              <a:ext uri="{FF2B5EF4-FFF2-40B4-BE49-F238E27FC236}">
                <a16:creationId xmlns:a16="http://schemas.microsoft.com/office/drawing/2014/main" id="{69AAF9F8-13BC-48E2-BE02-85899F638108}"/>
              </a:ext>
            </a:extLst>
          </p:cNvPr>
          <p:cNvSpPr>
            <a:spLocks noGrp="1"/>
          </p:cNvSpPr>
          <p:nvPr>
            <p:ph type="dt" sz="half" idx="10"/>
          </p:nvPr>
        </p:nvSpPr>
        <p:spPr/>
        <p:txBody>
          <a:bodyPr/>
          <a:lstStyle/>
          <a:p>
            <a:fld id="{E8D68D6F-8772-4914-990E-4B5FD9800779}" type="datetime1">
              <a:rPr lang="es-PE" smtClean="0"/>
              <a:t>8/11/2023</a:t>
            </a:fld>
            <a:endParaRPr lang="es-PE"/>
          </a:p>
        </p:txBody>
      </p:sp>
      <p:sp>
        <p:nvSpPr>
          <p:cNvPr id="2" name="Marcador de número de diapositiva 1">
            <a:extLst>
              <a:ext uri="{FF2B5EF4-FFF2-40B4-BE49-F238E27FC236}">
                <a16:creationId xmlns:a16="http://schemas.microsoft.com/office/drawing/2014/main" id="{C561DA74-6C18-4191-8EC7-CA2F6C9F245A}"/>
              </a:ext>
            </a:extLst>
          </p:cNvPr>
          <p:cNvSpPr>
            <a:spLocks noGrp="1"/>
          </p:cNvSpPr>
          <p:nvPr>
            <p:ph type="sldNum" sz="quarter" idx="12"/>
          </p:nvPr>
        </p:nvSpPr>
        <p:spPr/>
        <p:txBody>
          <a:bodyPr/>
          <a:lstStyle/>
          <a:p>
            <a:fld id="{5981010B-86DA-4ADF-9F27-44166A92FBA2}" type="slidenum">
              <a:rPr lang="es-PE" smtClean="0"/>
              <a:t>11</a:t>
            </a:fld>
            <a:endParaRPr lang="es-PE"/>
          </a:p>
        </p:txBody>
      </p:sp>
      <p:sp>
        <p:nvSpPr>
          <p:cNvPr id="8" name="Título 1">
            <a:extLst>
              <a:ext uri="{FF2B5EF4-FFF2-40B4-BE49-F238E27FC236}">
                <a16:creationId xmlns:a16="http://schemas.microsoft.com/office/drawing/2014/main" id="{E9654AB7-F3C3-4752-8F76-7418AD4474FC}"/>
              </a:ext>
            </a:extLst>
          </p:cNvPr>
          <p:cNvSpPr>
            <a:spLocks noGrp="1"/>
          </p:cNvSpPr>
          <p:nvPr>
            <p:ph type="title"/>
          </p:nvPr>
        </p:nvSpPr>
        <p:spPr>
          <a:xfrm>
            <a:off x="1667435" y="724772"/>
            <a:ext cx="7593106" cy="633615"/>
          </a:xfrm>
        </p:spPr>
        <p:txBody>
          <a:bodyPr>
            <a:normAutofit/>
          </a:bodyPr>
          <a:lstStyle/>
          <a:p>
            <a:pPr algn="ctr">
              <a:tabLst>
                <a:tab pos="0" algn="l"/>
              </a:tabLst>
            </a:pPr>
            <a:r>
              <a:rPr lang="es-ES" sz="3600" dirty="0">
                <a:solidFill>
                  <a:schemeClr val="accent3">
                    <a:lumMod val="75000"/>
                  </a:schemeClr>
                </a:solidFill>
              </a:rPr>
              <a:t>4.1. gestión de costos de perforación</a:t>
            </a:r>
            <a:endParaRPr lang="es-PE" sz="3600" dirty="0">
              <a:solidFill>
                <a:schemeClr val="accent3">
                  <a:lumMod val="75000"/>
                </a:schemeClr>
              </a:solidFill>
            </a:endParaRPr>
          </a:p>
        </p:txBody>
      </p:sp>
      <p:sp>
        <p:nvSpPr>
          <p:cNvPr id="9" name="CuadroTexto 8">
            <a:extLst>
              <a:ext uri="{FF2B5EF4-FFF2-40B4-BE49-F238E27FC236}">
                <a16:creationId xmlns:a16="http://schemas.microsoft.com/office/drawing/2014/main" id="{57E59348-6F0B-46EF-BC64-145680F02F87}"/>
              </a:ext>
            </a:extLst>
          </p:cNvPr>
          <p:cNvSpPr txBox="1"/>
          <p:nvPr/>
        </p:nvSpPr>
        <p:spPr>
          <a:xfrm>
            <a:off x="1860824" y="1577647"/>
            <a:ext cx="6093372" cy="369332"/>
          </a:xfrm>
          <a:prstGeom prst="rect">
            <a:avLst/>
          </a:prstGeom>
          <a:noFill/>
        </p:spPr>
        <p:txBody>
          <a:bodyPr wrap="square">
            <a:spAutoFit/>
          </a:bodyPr>
          <a:lstStyle/>
          <a:p>
            <a:r>
              <a:rPr lang="es-PE" b="1" dirty="0">
                <a:solidFill>
                  <a:schemeClr val="accent3">
                    <a:lumMod val="75000"/>
                  </a:schemeClr>
                </a:solidFill>
              </a:rPr>
              <a:t>b. Costo de Proceso de Perforación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a:extLst>
              <a:ext uri="{FF2B5EF4-FFF2-40B4-BE49-F238E27FC236}">
                <a16:creationId xmlns:a16="http://schemas.microsoft.com/office/drawing/2014/main" id="{D09AFEC8-8E74-461C-846F-4EC9CD810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846" y="3278435"/>
            <a:ext cx="8001000" cy="286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fecha 2">
            <a:extLst>
              <a:ext uri="{FF2B5EF4-FFF2-40B4-BE49-F238E27FC236}">
                <a16:creationId xmlns:a16="http://schemas.microsoft.com/office/drawing/2014/main" id="{41D7BC48-BA52-4ED7-A76D-37E090609C4B}"/>
              </a:ext>
            </a:extLst>
          </p:cNvPr>
          <p:cNvSpPr>
            <a:spLocks noGrp="1"/>
          </p:cNvSpPr>
          <p:nvPr>
            <p:ph type="dt" sz="half" idx="10"/>
          </p:nvPr>
        </p:nvSpPr>
        <p:spPr/>
        <p:txBody>
          <a:bodyPr/>
          <a:lstStyle/>
          <a:p>
            <a:fld id="{C7C38A44-8651-4988-AB27-78E9656CB197}" type="datetime1">
              <a:rPr lang="es-PE" smtClean="0"/>
              <a:t>8/11/2023</a:t>
            </a:fld>
            <a:endParaRPr lang="es-PE"/>
          </a:p>
        </p:txBody>
      </p:sp>
      <p:sp>
        <p:nvSpPr>
          <p:cNvPr id="2" name="Marcador de número de diapositiva 1">
            <a:extLst>
              <a:ext uri="{FF2B5EF4-FFF2-40B4-BE49-F238E27FC236}">
                <a16:creationId xmlns:a16="http://schemas.microsoft.com/office/drawing/2014/main" id="{1D979523-88DD-41D0-9F5C-8D11597DC40D}"/>
              </a:ext>
            </a:extLst>
          </p:cNvPr>
          <p:cNvSpPr>
            <a:spLocks noGrp="1"/>
          </p:cNvSpPr>
          <p:nvPr>
            <p:ph type="sldNum" sz="quarter" idx="12"/>
          </p:nvPr>
        </p:nvSpPr>
        <p:spPr/>
        <p:txBody>
          <a:bodyPr/>
          <a:lstStyle/>
          <a:p>
            <a:fld id="{5981010B-86DA-4ADF-9F27-44166A92FBA2}" type="slidenum">
              <a:rPr lang="es-PE" smtClean="0"/>
              <a:t>12</a:t>
            </a:fld>
            <a:endParaRPr lang="es-PE"/>
          </a:p>
        </p:txBody>
      </p:sp>
      <p:sp>
        <p:nvSpPr>
          <p:cNvPr id="6" name="Título 1">
            <a:extLst>
              <a:ext uri="{FF2B5EF4-FFF2-40B4-BE49-F238E27FC236}">
                <a16:creationId xmlns:a16="http://schemas.microsoft.com/office/drawing/2014/main" id="{528A173B-E252-4C15-9840-E6BE0039B70E}"/>
              </a:ext>
            </a:extLst>
          </p:cNvPr>
          <p:cNvSpPr txBox="1">
            <a:spLocks/>
          </p:cNvSpPr>
          <p:nvPr/>
        </p:nvSpPr>
        <p:spPr>
          <a:xfrm>
            <a:off x="671656" y="819033"/>
            <a:ext cx="9126768"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4.1. gestión de costos de perforación</a:t>
            </a:r>
            <a:endParaRPr lang="es-PE" sz="3600" dirty="0">
              <a:solidFill>
                <a:schemeClr val="accent3">
                  <a:lumMod val="75000"/>
                </a:schemeClr>
              </a:solidFill>
            </a:endParaRPr>
          </a:p>
        </p:txBody>
      </p:sp>
      <p:sp>
        <p:nvSpPr>
          <p:cNvPr id="7" name="CuadroTexto 6">
            <a:extLst>
              <a:ext uri="{FF2B5EF4-FFF2-40B4-BE49-F238E27FC236}">
                <a16:creationId xmlns:a16="http://schemas.microsoft.com/office/drawing/2014/main" id="{FF07723B-F7B2-4EF5-9176-62B40B06F1A8}"/>
              </a:ext>
            </a:extLst>
          </p:cNvPr>
          <p:cNvSpPr txBox="1"/>
          <p:nvPr/>
        </p:nvSpPr>
        <p:spPr>
          <a:xfrm>
            <a:off x="1988851" y="1665898"/>
            <a:ext cx="6093372" cy="369332"/>
          </a:xfrm>
          <a:prstGeom prst="rect">
            <a:avLst/>
          </a:prstGeom>
          <a:noFill/>
        </p:spPr>
        <p:txBody>
          <a:bodyPr wrap="square">
            <a:spAutoFit/>
          </a:bodyPr>
          <a:lstStyle/>
          <a:p>
            <a:r>
              <a:rPr lang="es-PE" b="1" dirty="0">
                <a:solidFill>
                  <a:schemeClr val="accent3">
                    <a:lumMod val="75000"/>
                  </a:schemeClr>
                </a:solidFill>
              </a:rPr>
              <a:t>Ejemplo práctico de Cálculo de costo de Perforación</a:t>
            </a:r>
          </a:p>
        </p:txBody>
      </p:sp>
      <p:sp>
        <p:nvSpPr>
          <p:cNvPr id="9" name="CuadroTexto 8">
            <a:extLst>
              <a:ext uri="{FF2B5EF4-FFF2-40B4-BE49-F238E27FC236}">
                <a16:creationId xmlns:a16="http://schemas.microsoft.com/office/drawing/2014/main" id="{9BE64961-1046-4C7E-91EB-648C4C428263}"/>
              </a:ext>
            </a:extLst>
          </p:cNvPr>
          <p:cNvSpPr txBox="1"/>
          <p:nvPr/>
        </p:nvSpPr>
        <p:spPr>
          <a:xfrm>
            <a:off x="1909481" y="2141855"/>
            <a:ext cx="8892989" cy="923330"/>
          </a:xfrm>
          <a:prstGeom prst="rect">
            <a:avLst/>
          </a:prstGeom>
          <a:noFill/>
        </p:spPr>
        <p:txBody>
          <a:bodyPr wrap="square">
            <a:spAutoFit/>
          </a:bodyPr>
          <a:lstStyle/>
          <a:p>
            <a:pPr algn="just">
              <a:tabLst>
                <a:tab pos="450215" algn="l"/>
                <a:tab pos="900430" algn="l"/>
                <a:tab pos="1620520" algn="l"/>
              </a:tabLst>
            </a:pPr>
            <a:r>
              <a:rPr lang="es-PE" sz="1800" dirty="0">
                <a:effectLst/>
                <a:latin typeface="Times New Roman" panose="02020603050405020304" pitchFamily="18" charset="0"/>
                <a:ea typeface="Times New Roman" panose="02020603050405020304" pitchFamily="18" charset="0"/>
              </a:rPr>
              <a:t>La Mina “A” requiere realizar el reemplazo de sus equipos de perforación, para tal fin la empresa asigna a un responsable para que determine los costos de la maquina perforadora actual, teniendo los siguientes datos: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3">
            <a:extLst>
              <a:ext uri="{FF2B5EF4-FFF2-40B4-BE49-F238E27FC236}">
                <a16:creationId xmlns:a16="http://schemas.microsoft.com/office/drawing/2014/main" id="{F98B1DA2-EC54-4787-9801-F9AEA97D10BF}"/>
              </a:ext>
            </a:extLst>
          </p:cNvPr>
          <p:cNvGraphicFramePr>
            <a:graphicFrameLocks noChangeAspect="1"/>
          </p:cNvGraphicFramePr>
          <p:nvPr>
            <p:extLst>
              <p:ext uri="{D42A27DB-BD31-4B8C-83A1-F6EECF244321}">
                <p14:modId xmlns:p14="http://schemas.microsoft.com/office/powerpoint/2010/main" val="3515927839"/>
              </p:ext>
            </p:extLst>
          </p:nvPr>
        </p:nvGraphicFramePr>
        <p:xfrm>
          <a:off x="2483247" y="1688564"/>
          <a:ext cx="5301803" cy="2133600"/>
        </p:xfrm>
        <a:graphic>
          <a:graphicData uri="http://schemas.openxmlformats.org/presentationml/2006/ole">
            <mc:AlternateContent xmlns:mc="http://schemas.openxmlformats.org/markup-compatibility/2006">
              <mc:Choice xmlns:v="urn:schemas-microsoft-com:vml" Requires="v">
                <p:oleObj name="Mathcad" r:id="rId2" imgW="1819440" imgH="1143000" progId="Mathcad">
                  <p:embed/>
                </p:oleObj>
              </mc:Choice>
              <mc:Fallback>
                <p:oleObj name="Mathcad" r:id="rId2" imgW="1819440" imgH="1143000" progId="Mathcad">
                  <p:embed/>
                  <p:pic>
                    <p:nvPicPr>
                      <p:cNvPr id="8194" name="Object 3">
                        <a:extLst>
                          <a:ext uri="{FF2B5EF4-FFF2-40B4-BE49-F238E27FC236}">
                            <a16:creationId xmlns:a16="http://schemas.microsoft.com/office/drawing/2014/main" id="{F98B1DA2-EC54-4787-9801-F9AEA97D1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247" y="1688564"/>
                        <a:ext cx="5301803" cy="2133600"/>
                      </a:xfrm>
                      <a:prstGeom prst="rect">
                        <a:avLst/>
                      </a:prstGeom>
                      <a:noFill/>
                      <a:ln>
                        <a:noFill/>
                      </a:ln>
                      <a:effectLst/>
                    </p:spPr>
                  </p:pic>
                </p:oleObj>
              </mc:Fallback>
            </mc:AlternateContent>
          </a:graphicData>
        </a:graphic>
      </p:graphicFrame>
      <p:graphicFrame>
        <p:nvGraphicFramePr>
          <p:cNvPr id="8195" name="Object 4">
            <a:extLst>
              <a:ext uri="{FF2B5EF4-FFF2-40B4-BE49-F238E27FC236}">
                <a16:creationId xmlns:a16="http://schemas.microsoft.com/office/drawing/2014/main" id="{7C680213-F23C-4F3C-B96A-4D13AD4393A0}"/>
              </a:ext>
            </a:extLst>
          </p:cNvPr>
          <p:cNvGraphicFramePr>
            <a:graphicFrameLocks noChangeAspect="1"/>
          </p:cNvGraphicFramePr>
          <p:nvPr>
            <p:extLst>
              <p:ext uri="{D42A27DB-BD31-4B8C-83A1-F6EECF244321}">
                <p14:modId xmlns:p14="http://schemas.microsoft.com/office/powerpoint/2010/main" val="3714268055"/>
              </p:ext>
            </p:extLst>
          </p:nvPr>
        </p:nvGraphicFramePr>
        <p:xfrm>
          <a:off x="2761876" y="3863776"/>
          <a:ext cx="7675563" cy="1638300"/>
        </p:xfrm>
        <a:graphic>
          <a:graphicData uri="http://schemas.openxmlformats.org/presentationml/2006/ole">
            <mc:AlternateContent xmlns:mc="http://schemas.openxmlformats.org/markup-compatibility/2006">
              <mc:Choice xmlns:v="urn:schemas-microsoft-com:vml" Requires="v">
                <p:oleObj name="Mathcad" r:id="rId4" imgW="4124160" imgH="914400" progId="Mathcad">
                  <p:embed/>
                </p:oleObj>
              </mc:Choice>
              <mc:Fallback>
                <p:oleObj name="Mathcad" r:id="rId4" imgW="4124160" imgH="914400" progId="Mathcad">
                  <p:embed/>
                  <p:pic>
                    <p:nvPicPr>
                      <p:cNvPr id="8195" name="Object 4">
                        <a:extLst>
                          <a:ext uri="{FF2B5EF4-FFF2-40B4-BE49-F238E27FC236}">
                            <a16:creationId xmlns:a16="http://schemas.microsoft.com/office/drawing/2014/main" id="{7C680213-F23C-4F3C-B96A-4D13AD4393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1876" y="3863776"/>
                        <a:ext cx="7675563" cy="1638300"/>
                      </a:xfrm>
                      <a:prstGeom prst="rect">
                        <a:avLst/>
                      </a:prstGeom>
                      <a:noFill/>
                      <a:ln>
                        <a:noFill/>
                      </a:ln>
                      <a:effectLst/>
                    </p:spPr>
                  </p:pic>
                </p:oleObj>
              </mc:Fallback>
            </mc:AlternateContent>
          </a:graphicData>
        </a:graphic>
      </p:graphicFrame>
      <p:graphicFrame>
        <p:nvGraphicFramePr>
          <p:cNvPr id="8196" name="Object 5">
            <a:extLst>
              <a:ext uri="{FF2B5EF4-FFF2-40B4-BE49-F238E27FC236}">
                <a16:creationId xmlns:a16="http://schemas.microsoft.com/office/drawing/2014/main" id="{2C86C795-7231-4D5F-999A-6DAB7BB71143}"/>
              </a:ext>
            </a:extLst>
          </p:cNvPr>
          <p:cNvGraphicFramePr>
            <a:graphicFrameLocks noChangeAspect="1"/>
          </p:cNvGraphicFramePr>
          <p:nvPr/>
        </p:nvGraphicFramePr>
        <p:xfrm>
          <a:off x="3057078" y="5502076"/>
          <a:ext cx="3155324" cy="971550"/>
        </p:xfrm>
        <a:graphic>
          <a:graphicData uri="http://schemas.openxmlformats.org/presentationml/2006/ole">
            <mc:AlternateContent xmlns:mc="http://schemas.openxmlformats.org/markup-compatibility/2006">
              <mc:Choice xmlns:v="urn:schemas-microsoft-com:vml" Requires="v">
                <p:oleObj name="Mathcad" r:id="rId6" imgW="1219320" imgH="457200" progId="Mathcad">
                  <p:embed/>
                </p:oleObj>
              </mc:Choice>
              <mc:Fallback>
                <p:oleObj name="Mathcad" r:id="rId6" imgW="1219320" imgH="457200" progId="Mathcad">
                  <p:embed/>
                  <p:pic>
                    <p:nvPicPr>
                      <p:cNvPr id="8196" name="Object 5">
                        <a:extLst>
                          <a:ext uri="{FF2B5EF4-FFF2-40B4-BE49-F238E27FC236}">
                            <a16:creationId xmlns:a16="http://schemas.microsoft.com/office/drawing/2014/main" id="{2C86C795-7231-4D5F-999A-6DAB7BB711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7078" y="5502076"/>
                        <a:ext cx="3155324" cy="971550"/>
                      </a:xfrm>
                      <a:prstGeom prst="rect">
                        <a:avLst/>
                      </a:prstGeom>
                      <a:noFill/>
                      <a:ln>
                        <a:noFill/>
                      </a:ln>
                      <a:effectLst/>
                    </p:spPr>
                  </p:pic>
                </p:oleObj>
              </mc:Fallback>
            </mc:AlternateContent>
          </a:graphicData>
        </a:graphic>
      </p:graphicFrame>
      <p:sp>
        <p:nvSpPr>
          <p:cNvPr id="3" name="Marcador de fecha 2">
            <a:extLst>
              <a:ext uri="{FF2B5EF4-FFF2-40B4-BE49-F238E27FC236}">
                <a16:creationId xmlns:a16="http://schemas.microsoft.com/office/drawing/2014/main" id="{1E787BA9-7A50-459E-B334-5E5D269E3248}"/>
              </a:ext>
            </a:extLst>
          </p:cNvPr>
          <p:cNvSpPr>
            <a:spLocks noGrp="1"/>
          </p:cNvSpPr>
          <p:nvPr>
            <p:ph type="dt" sz="half" idx="10"/>
          </p:nvPr>
        </p:nvSpPr>
        <p:spPr/>
        <p:txBody>
          <a:bodyPr/>
          <a:lstStyle/>
          <a:p>
            <a:fld id="{CF293A66-8E12-40D0-943C-EF1E9352A1FC}" type="datetime1">
              <a:rPr lang="es-PE" smtClean="0"/>
              <a:t>8/11/2023</a:t>
            </a:fld>
            <a:endParaRPr lang="es-PE"/>
          </a:p>
        </p:txBody>
      </p:sp>
      <p:sp>
        <p:nvSpPr>
          <p:cNvPr id="2" name="Marcador de número de diapositiva 1">
            <a:extLst>
              <a:ext uri="{FF2B5EF4-FFF2-40B4-BE49-F238E27FC236}">
                <a16:creationId xmlns:a16="http://schemas.microsoft.com/office/drawing/2014/main" id="{6F49218E-1DEE-4B76-9F80-856FA812ECB7}"/>
              </a:ext>
            </a:extLst>
          </p:cNvPr>
          <p:cNvSpPr>
            <a:spLocks noGrp="1"/>
          </p:cNvSpPr>
          <p:nvPr>
            <p:ph type="sldNum" sz="quarter" idx="12"/>
          </p:nvPr>
        </p:nvSpPr>
        <p:spPr/>
        <p:txBody>
          <a:bodyPr/>
          <a:lstStyle/>
          <a:p>
            <a:fld id="{5981010B-86DA-4ADF-9F27-44166A92FBA2}" type="slidenum">
              <a:rPr lang="es-PE" smtClean="0"/>
              <a:t>13</a:t>
            </a:fld>
            <a:endParaRPr lang="es-PE"/>
          </a:p>
        </p:txBody>
      </p:sp>
      <p:sp>
        <p:nvSpPr>
          <p:cNvPr id="7" name="Título 1">
            <a:extLst>
              <a:ext uri="{FF2B5EF4-FFF2-40B4-BE49-F238E27FC236}">
                <a16:creationId xmlns:a16="http://schemas.microsoft.com/office/drawing/2014/main" id="{CAEF5C73-871B-4C2D-BE35-3636478574F4}"/>
              </a:ext>
            </a:extLst>
          </p:cNvPr>
          <p:cNvSpPr txBox="1">
            <a:spLocks/>
          </p:cNvSpPr>
          <p:nvPr/>
        </p:nvSpPr>
        <p:spPr>
          <a:xfrm>
            <a:off x="812712" y="602393"/>
            <a:ext cx="9066394"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4.1. gestión de costos de perforación</a:t>
            </a:r>
            <a:endParaRPr lang="es-PE" sz="3600" dirty="0">
              <a:solidFill>
                <a:schemeClr val="accent3">
                  <a:lumMod val="75000"/>
                </a:schemeClr>
              </a:solidFill>
            </a:endParaRPr>
          </a:p>
        </p:txBody>
      </p:sp>
      <p:sp>
        <p:nvSpPr>
          <p:cNvPr id="8" name="CuadroTexto 7">
            <a:extLst>
              <a:ext uri="{FF2B5EF4-FFF2-40B4-BE49-F238E27FC236}">
                <a16:creationId xmlns:a16="http://schemas.microsoft.com/office/drawing/2014/main" id="{93CDECFE-BB02-4A17-828B-75248AEAFD12}"/>
              </a:ext>
            </a:extLst>
          </p:cNvPr>
          <p:cNvSpPr txBox="1"/>
          <p:nvPr/>
        </p:nvSpPr>
        <p:spPr>
          <a:xfrm>
            <a:off x="2209800" y="1277620"/>
            <a:ext cx="6093372" cy="369332"/>
          </a:xfrm>
          <a:prstGeom prst="rect">
            <a:avLst/>
          </a:prstGeom>
          <a:noFill/>
        </p:spPr>
        <p:txBody>
          <a:bodyPr wrap="square">
            <a:spAutoFit/>
          </a:bodyPr>
          <a:lstStyle/>
          <a:p>
            <a:r>
              <a:rPr lang="es-PE" b="1" dirty="0">
                <a:solidFill>
                  <a:schemeClr val="accent3">
                    <a:lumMod val="75000"/>
                  </a:schemeClr>
                </a:solidFill>
              </a:rPr>
              <a:t>Ejemplo práctico de Cálculo de costo de Perforación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a:extLst>
              <a:ext uri="{FF2B5EF4-FFF2-40B4-BE49-F238E27FC236}">
                <a16:creationId xmlns:a16="http://schemas.microsoft.com/office/drawing/2014/main" id="{08C113B9-2AE2-47A7-96AC-564E8A7712D3}"/>
              </a:ext>
            </a:extLst>
          </p:cNvPr>
          <p:cNvGraphicFramePr>
            <a:graphicFrameLocks noChangeAspect="1"/>
          </p:cNvGraphicFramePr>
          <p:nvPr/>
        </p:nvGraphicFramePr>
        <p:xfrm>
          <a:off x="2416539" y="1638900"/>
          <a:ext cx="7767034" cy="2743200"/>
        </p:xfrm>
        <a:graphic>
          <a:graphicData uri="http://schemas.openxmlformats.org/presentationml/2006/ole">
            <mc:AlternateContent xmlns:mc="http://schemas.openxmlformats.org/markup-compatibility/2006">
              <mc:Choice xmlns:v="urn:schemas-microsoft-com:vml" Requires="v">
                <p:oleObj name="Mathcad" r:id="rId2" imgW="4429080" imgH="1523880" progId="Mathcad">
                  <p:embed/>
                </p:oleObj>
              </mc:Choice>
              <mc:Fallback>
                <p:oleObj name="Mathcad" r:id="rId2" imgW="4429080" imgH="1523880" progId="Mathcad">
                  <p:embed/>
                  <p:pic>
                    <p:nvPicPr>
                      <p:cNvPr id="9218" name="Object 3">
                        <a:extLst>
                          <a:ext uri="{FF2B5EF4-FFF2-40B4-BE49-F238E27FC236}">
                            <a16:creationId xmlns:a16="http://schemas.microsoft.com/office/drawing/2014/main" id="{08C113B9-2AE2-47A7-96AC-564E8A771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539" y="1638900"/>
                        <a:ext cx="7767034" cy="2743200"/>
                      </a:xfrm>
                      <a:prstGeom prst="rect">
                        <a:avLst/>
                      </a:prstGeom>
                      <a:noFill/>
                      <a:ln>
                        <a:noFill/>
                      </a:ln>
                      <a:effectLst/>
                    </p:spPr>
                  </p:pic>
                </p:oleObj>
              </mc:Fallback>
            </mc:AlternateContent>
          </a:graphicData>
        </a:graphic>
      </p:graphicFrame>
      <p:graphicFrame>
        <p:nvGraphicFramePr>
          <p:cNvPr id="9219" name="Object 4">
            <a:extLst>
              <a:ext uri="{FF2B5EF4-FFF2-40B4-BE49-F238E27FC236}">
                <a16:creationId xmlns:a16="http://schemas.microsoft.com/office/drawing/2014/main" id="{DBF6EB37-45C6-4C20-86EA-222100A848EB}"/>
              </a:ext>
            </a:extLst>
          </p:cNvPr>
          <p:cNvGraphicFramePr>
            <a:graphicFrameLocks noChangeAspect="1"/>
          </p:cNvGraphicFramePr>
          <p:nvPr/>
        </p:nvGraphicFramePr>
        <p:xfrm>
          <a:off x="2532530" y="4626869"/>
          <a:ext cx="7380668" cy="1685925"/>
        </p:xfrm>
        <a:graphic>
          <a:graphicData uri="http://schemas.openxmlformats.org/presentationml/2006/ole">
            <mc:AlternateContent xmlns:mc="http://schemas.openxmlformats.org/markup-compatibility/2006">
              <mc:Choice xmlns:v="urn:schemas-microsoft-com:vml" Requires="v">
                <p:oleObj name="Mathcad" r:id="rId4" imgW="3038400" imgH="790560" progId="Mathcad">
                  <p:embed/>
                </p:oleObj>
              </mc:Choice>
              <mc:Fallback>
                <p:oleObj name="Mathcad" r:id="rId4" imgW="3038400" imgH="790560" progId="Mathcad">
                  <p:embed/>
                  <p:pic>
                    <p:nvPicPr>
                      <p:cNvPr id="9219" name="Object 4">
                        <a:extLst>
                          <a:ext uri="{FF2B5EF4-FFF2-40B4-BE49-F238E27FC236}">
                            <a16:creationId xmlns:a16="http://schemas.microsoft.com/office/drawing/2014/main" id="{DBF6EB37-45C6-4C20-86EA-222100A848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2530" y="4626869"/>
                        <a:ext cx="7380668" cy="1685925"/>
                      </a:xfrm>
                      <a:prstGeom prst="rect">
                        <a:avLst/>
                      </a:prstGeom>
                      <a:noFill/>
                      <a:ln>
                        <a:noFill/>
                      </a:ln>
                      <a:effectLst/>
                    </p:spPr>
                  </p:pic>
                </p:oleObj>
              </mc:Fallback>
            </mc:AlternateContent>
          </a:graphicData>
        </a:graphic>
      </p:graphicFrame>
      <p:sp>
        <p:nvSpPr>
          <p:cNvPr id="3" name="Marcador de fecha 2">
            <a:extLst>
              <a:ext uri="{FF2B5EF4-FFF2-40B4-BE49-F238E27FC236}">
                <a16:creationId xmlns:a16="http://schemas.microsoft.com/office/drawing/2014/main" id="{CCC4000D-DC7F-4CAC-B6FA-F99B680D58AF}"/>
              </a:ext>
            </a:extLst>
          </p:cNvPr>
          <p:cNvSpPr>
            <a:spLocks noGrp="1"/>
          </p:cNvSpPr>
          <p:nvPr>
            <p:ph type="dt" sz="half" idx="10"/>
          </p:nvPr>
        </p:nvSpPr>
        <p:spPr/>
        <p:txBody>
          <a:bodyPr/>
          <a:lstStyle/>
          <a:p>
            <a:fld id="{BC2C1A06-C631-4CF4-AE3D-C381C8134AB8}" type="datetime1">
              <a:rPr lang="es-PE" smtClean="0"/>
              <a:t>8/11/2023</a:t>
            </a:fld>
            <a:endParaRPr lang="es-PE"/>
          </a:p>
        </p:txBody>
      </p:sp>
      <p:sp>
        <p:nvSpPr>
          <p:cNvPr id="2" name="Marcador de número de diapositiva 1">
            <a:extLst>
              <a:ext uri="{FF2B5EF4-FFF2-40B4-BE49-F238E27FC236}">
                <a16:creationId xmlns:a16="http://schemas.microsoft.com/office/drawing/2014/main" id="{9F122A50-AD50-46DA-9FB7-D31418BDAE03}"/>
              </a:ext>
            </a:extLst>
          </p:cNvPr>
          <p:cNvSpPr>
            <a:spLocks noGrp="1"/>
          </p:cNvSpPr>
          <p:nvPr>
            <p:ph type="sldNum" sz="quarter" idx="12"/>
          </p:nvPr>
        </p:nvSpPr>
        <p:spPr/>
        <p:txBody>
          <a:bodyPr/>
          <a:lstStyle/>
          <a:p>
            <a:fld id="{5981010B-86DA-4ADF-9F27-44166A92FBA2}" type="slidenum">
              <a:rPr lang="es-PE" smtClean="0"/>
              <a:t>14</a:t>
            </a:fld>
            <a:endParaRPr lang="es-PE"/>
          </a:p>
        </p:txBody>
      </p:sp>
      <p:sp>
        <p:nvSpPr>
          <p:cNvPr id="6" name="Título 1">
            <a:extLst>
              <a:ext uri="{FF2B5EF4-FFF2-40B4-BE49-F238E27FC236}">
                <a16:creationId xmlns:a16="http://schemas.microsoft.com/office/drawing/2014/main" id="{A28DB680-0C28-4DD8-938E-6A72FE41DC35}"/>
              </a:ext>
            </a:extLst>
          </p:cNvPr>
          <p:cNvSpPr txBox="1">
            <a:spLocks/>
          </p:cNvSpPr>
          <p:nvPr/>
        </p:nvSpPr>
        <p:spPr>
          <a:xfrm>
            <a:off x="-143204" y="470012"/>
            <a:ext cx="9905769"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4.1. gestión de costos de perforación</a:t>
            </a:r>
            <a:endParaRPr lang="es-PE" sz="3600" dirty="0">
              <a:solidFill>
                <a:schemeClr val="accent3">
                  <a:lumMod val="75000"/>
                </a:schemeClr>
              </a:solidFill>
            </a:endParaRPr>
          </a:p>
        </p:txBody>
      </p:sp>
      <p:sp>
        <p:nvSpPr>
          <p:cNvPr id="7" name="CuadroTexto 6">
            <a:extLst>
              <a:ext uri="{FF2B5EF4-FFF2-40B4-BE49-F238E27FC236}">
                <a16:creationId xmlns:a16="http://schemas.microsoft.com/office/drawing/2014/main" id="{26D68250-8928-4512-ACD0-611BB2A5CD8D}"/>
              </a:ext>
            </a:extLst>
          </p:cNvPr>
          <p:cNvSpPr txBox="1"/>
          <p:nvPr/>
        </p:nvSpPr>
        <p:spPr>
          <a:xfrm>
            <a:off x="2209800" y="1226012"/>
            <a:ext cx="6093372" cy="369332"/>
          </a:xfrm>
          <a:prstGeom prst="rect">
            <a:avLst/>
          </a:prstGeom>
          <a:noFill/>
        </p:spPr>
        <p:txBody>
          <a:bodyPr wrap="square">
            <a:spAutoFit/>
          </a:bodyPr>
          <a:lstStyle/>
          <a:p>
            <a:r>
              <a:rPr lang="es-PE" b="1" dirty="0">
                <a:solidFill>
                  <a:schemeClr val="accent3">
                    <a:lumMod val="75000"/>
                  </a:schemeClr>
                </a:solidFill>
              </a:rPr>
              <a:t>Ejemplo práctico de Cálculo de costo de Perforación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3">
            <a:extLst>
              <a:ext uri="{FF2B5EF4-FFF2-40B4-BE49-F238E27FC236}">
                <a16:creationId xmlns:a16="http://schemas.microsoft.com/office/drawing/2014/main" id="{55F67D76-E066-4207-AECC-6369F30543B7}"/>
              </a:ext>
            </a:extLst>
          </p:cNvPr>
          <p:cNvGraphicFramePr>
            <a:graphicFrameLocks noChangeAspect="1"/>
          </p:cNvGraphicFramePr>
          <p:nvPr/>
        </p:nvGraphicFramePr>
        <p:xfrm>
          <a:off x="2324097" y="1246211"/>
          <a:ext cx="6501685" cy="2070100"/>
        </p:xfrm>
        <a:graphic>
          <a:graphicData uri="http://schemas.openxmlformats.org/presentationml/2006/ole">
            <mc:AlternateContent xmlns:mc="http://schemas.openxmlformats.org/markup-compatibility/2006">
              <mc:Choice xmlns:v="urn:schemas-microsoft-com:vml" Requires="v">
                <p:oleObj name="Mathcad" r:id="rId2" imgW="2523960" imgH="1143000" progId="Mathcad">
                  <p:embed/>
                </p:oleObj>
              </mc:Choice>
              <mc:Fallback>
                <p:oleObj name="Mathcad" r:id="rId2" imgW="2523960" imgH="1143000" progId="Mathcad">
                  <p:embed/>
                  <p:pic>
                    <p:nvPicPr>
                      <p:cNvPr id="10242" name="Object 3">
                        <a:extLst>
                          <a:ext uri="{FF2B5EF4-FFF2-40B4-BE49-F238E27FC236}">
                            <a16:creationId xmlns:a16="http://schemas.microsoft.com/office/drawing/2014/main" id="{55F67D76-E066-4207-AECC-6369F3054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097" y="1246211"/>
                        <a:ext cx="6501685" cy="2070100"/>
                      </a:xfrm>
                      <a:prstGeom prst="rect">
                        <a:avLst/>
                      </a:prstGeom>
                      <a:noFill/>
                      <a:ln>
                        <a:noFill/>
                      </a:ln>
                      <a:effectLst/>
                    </p:spPr>
                  </p:pic>
                </p:oleObj>
              </mc:Fallback>
            </mc:AlternateContent>
          </a:graphicData>
        </a:graphic>
      </p:graphicFrame>
      <p:graphicFrame>
        <p:nvGraphicFramePr>
          <p:cNvPr id="10243" name="Object 4">
            <a:extLst>
              <a:ext uri="{FF2B5EF4-FFF2-40B4-BE49-F238E27FC236}">
                <a16:creationId xmlns:a16="http://schemas.microsoft.com/office/drawing/2014/main" id="{54936719-6C9E-472E-95F6-DFFA8AB07055}"/>
              </a:ext>
            </a:extLst>
          </p:cNvPr>
          <p:cNvGraphicFramePr>
            <a:graphicFrameLocks noChangeAspect="1"/>
          </p:cNvGraphicFramePr>
          <p:nvPr/>
        </p:nvGraphicFramePr>
        <p:xfrm>
          <a:off x="2324097" y="3352163"/>
          <a:ext cx="6385776" cy="858838"/>
        </p:xfrm>
        <a:graphic>
          <a:graphicData uri="http://schemas.openxmlformats.org/presentationml/2006/ole">
            <mc:AlternateContent xmlns:mc="http://schemas.openxmlformats.org/markup-compatibility/2006">
              <mc:Choice xmlns:v="urn:schemas-microsoft-com:vml" Requires="v">
                <p:oleObj name="Mathcad" r:id="rId4" imgW="2352600" imgH="457200" progId="Mathcad">
                  <p:embed/>
                </p:oleObj>
              </mc:Choice>
              <mc:Fallback>
                <p:oleObj name="Mathcad" r:id="rId4" imgW="2352600" imgH="457200" progId="Mathcad">
                  <p:embed/>
                  <p:pic>
                    <p:nvPicPr>
                      <p:cNvPr id="10243" name="Object 4">
                        <a:extLst>
                          <a:ext uri="{FF2B5EF4-FFF2-40B4-BE49-F238E27FC236}">
                            <a16:creationId xmlns:a16="http://schemas.microsoft.com/office/drawing/2014/main" id="{54936719-6C9E-472E-95F6-DFFA8AB070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097" y="3352163"/>
                        <a:ext cx="6385776" cy="858838"/>
                      </a:xfrm>
                      <a:prstGeom prst="rect">
                        <a:avLst/>
                      </a:prstGeom>
                      <a:noFill/>
                      <a:ln>
                        <a:noFill/>
                      </a:ln>
                      <a:effectLst/>
                    </p:spPr>
                  </p:pic>
                </p:oleObj>
              </mc:Fallback>
            </mc:AlternateContent>
          </a:graphicData>
        </a:graphic>
      </p:graphicFrame>
      <p:pic>
        <p:nvPicPr>
          <p:cNvPr id="10245" name="Picture 5">
            <a:extLst>
              <a:ext uri="{FF2B5EF4-FFF2-40B4-BE49-F238E27FC236}">
                <a16:creationId xmlns:a16="http://schemas.microsoft.com/office/drawing/2014/main" id="{A70D2AD3-76E8-42BC-A6B2-C20E1E9BC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398" y="4401670"/>
            <a:ext cx="6919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4" name="Object 6">
            <a:extLst>
              <a:ext uri="{FF2B5EF4-FFF2-40B4-BE49-F238E27FC236}">
                <a16:creationId xmlns:a16="http://schemas.microsoft.com/office/drawing/2014/main" id="{A4D323AA-A4D1-4D39-9FB5-1CD305D6E029}"/>
              </a:ext>
            </a:extLst>
          </p:cNvPr>
          <p:cNvGraphicFramePr>
            <a:graphicFrameLocks noChangeAspect="1"/>
          </p:cNvGraphicFramePr>
          <p:nvPr/>
        </p:nvGraphicFramePr>
        <p:xfrm>
          <a:off x="1859386" y="4872177"/>
          <a:ext cx="7315200" cy="1676400"/>
        </p:xfrm>
        <a:graphic>
          <a:graphicData uri="http://schemas.openxmlformats.org/presentationml/2006/ole">
            <mc:AlternateContent xmlns:mc="http://schemas.openxmlformats.org/markup-compatibility/2006">
              <mc:Choice xmlns:v="urn:schemas-microsoft-com:vml" Requires="v">
                <p:oleObj name="Mathcad" r:id="rId7" imgW="3571920" imgH="838080" progId="Mathcad">
                  <p:embed/>
                </p:oleObj>
              </mc:Choice>
              <mc:Fallback>
                <p:oleObj name="Mathcad" r:id="rId7" imgW="3571920" imgH="838080" progId="Mathcad">
                  <p:embed/>
                  <p:pic>
                    <p:nvPicPr>
                      <p:cNvPr id="10244" name="Object 6">
                        <a:extLst>
                          <a:ext uri="{FF2B5EF4-FFF2-40B4-BE49-F238E27FC236}">
                            <a16:creationId xmlns:a16="http://schemas.microsoft.com/office/drawing/2014/main" id="{A4D323AA-A4D1-4D39-9FB5-1CD305D6E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9386" y="4872177"/>
                        <a:ext cx="7315200" cy="1676400"/>
                      </a:xfrm>
                      <a:prstGeom prst="rect">
                        <a:avLst/>
                      </a:prstGeom>
                      <a:noFill/>
                      <a:ln>
                        <a:noFill/>
                      </a:ln>
                      <a:effectLst/>
                    </p:spPr>
                  </p:pic>
                </p:oleObj>
              </mc:Fallback>
            </mc:AlternateContent>
          </a:graphicData>
        </a:graphic>
      </p:graphicFrame>
      <p:sp>
        <p:nvSpPr>
          <p:cNvPr id="3" name="Marcador de fecha 2">
            <a:extLst>
              <a:ext uri="{FF2B5EF4-FFF2-40B4-BE49-F238E27FC236}">
                <a16:creationId xmlns:a16="http://schemas.microsoft.com/office/drawing/2014/main" id="{736446E3-4F60-408B-9A03-8E882E4AE678}"/>
              </a:ext>
            </a:extLst>
          </p:cNvPr>
          <p:cNvSpPr>
            <a:spLocks noGrp="1"/>
          </p:cNvSpPr>
          <p:nvPr>
            <p:ph type="dt" sz="half" idx="10"/>
          </p:nvPr>
        </p:nvSpPr>
        <p:spPr/>
        <p:txBody>
          <a:bodyPr/>
          <a:lstStyle/>
          <a:p>
            <a:fld id="{490A1011-7E09-4643-8F1F-5C1FD6772DBF}" type="datetime1">
              <a:rPr lang="es-PE" smtClean="0"/>
              <a:t>8/11/2023</a:t>
            </a:fld>
            <a:endParaRPr lang="es-PE"/>
          </a:p>
        </p:txBody>
      </p:sp>
      <p:sp>
        <p:nvSpPr>
          <p:cNvPr id="2" name="Marcador de número de diapositiva 1">
            <a:extLst>
              <a:ext uri="{FF2B5EF4-FFF2-40B4-BE49-F238E27FC236}">
                <a16:creationId xmlns:a16="http://schemas.microsoft.com/office/drawing/2014/main" id="{5910448E-BA6A-4405-810B-6B181F899C20}"/>
              </a:ext>
            </a:extLst>
          </p:cNvPr>
          <p:cNvSpPr>
            <a:spLocks noGrp="1"/>
          </p:cNvSpPr>
          <p:nvPr>
            <p:ph type="sldNum" sz="quarter" idx="12"/>
          </p:nvPr>
        </p:nvSpPr>
        <p:spPr/>
        <p:txBody>
          <a:bodyPr/>
          <a:lstStyle/>
          <a:p>
            <a:fld id="{5981010B-86DA-4ADF-9F27-44166A92FBA2}" type="slidenum">
              <a:rPr lang="es-PE" smtClean="0"/>
              <a:t>15</a:t>
            </a:fld>
            <a:endParaRPr lang="es-PE"/>
          </a:p>
        </p:txBody>
      </p:sp>
      <p:sp>
        <p:nvSpPr>
          <p:cNvPr id="8" name="Título 1">
            <a:extLst>
              <a:ext uri="{FF2B5EF4-FFF2-40B4-BE49-F238E27FC236}">
                <a16:creationId xmlns:a16="http://schemas.microsoft.com/office/drawing/2014/main" id="{B0081643-4ED0-4815-9D58-437F362A414C}"/>
              </a:ext>
            </a:extLst>
          </p:cNvPr>
          <p:cNvSpPr txBox="1">
            <a:spLocks/>
          </p:cNvSpPr>
          <p:nvPr/>
        </p:nvSpPr>
        <p:spPr>
          <a:xfrm>
            <a:off x="642382" y="218608"/>
            <a:ext cx="9066394"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4.1. gestión de costos de perforación</a:t>
            </a:r>
            <a:endParaRPr lang="es-PE" sz="3600" dirty="0">
              <a:solidFill>
                <a:schemeClr val="accent3">
                  <a:lumMod val="75000"/>
                </a:schemeClr>
              </a:solidFill>
            </a:endParaRPr>
          </a:p>
        </p:txBody>
      </p:sp>
      <p:sp>
        <p:nvSpPr>
          <p:cNvPr id="9" name="CuadroTexto 8">
            <a:extLst>
              <a:ext uri="{FF2B5EF4-FFF2-40B4-BE49-F238E27FC236}">
                <a16:creationId xmlns:a16="http://schemas.microsoft.com/office/drawing/2014/main" id="{BFDD0351-52C9-40AB-BA43-FB457B8C32D0}"/>
              </a:ext>
            </a:extLst>
          </p:cNvPr>
          <p:cNvSpPr txBox="1"/>
          <p:nvPr/>
        </p:nvSpPr>
        <p:spPr>
          <a:xfrm>
            <a:off x="2212969" y="870149"/>
            <a:ext cx="6093372" cy="369332"/>
          </a:xfrm>
          <a:prstGeom prst="rect">
            <a:avLst/>
          </a:prstGeom>
          <a:noFill/>
        </p:spPr>
        <p:txBody>
          <a:bodyPr wrap="square">
            <a:spAutoFit/>
          </a:bodyPr>
          <a:lstStyle/>
          <a:p>
            <a:r>
              <a:rPr lang="es-PE" b="1" dirty="0">
                <a:solidFill>
                  <a:schemeClr val="accent3">
                    <a:lumMod val="75000"/>
                  </a:schemeClr>
                </a:solidFill>
              </a:rPr>
              <a:t>Ejemplo práctico de Cálculo de costo de Perforación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3">
            <a:extLst>
              <a:ext uri="{FF2B5EF4-FFF2-40B4-BE49-F238E27FC236}">
                <a16:creationId xmlns:a16="http://schemas.microsoft.com/office/drawing/2014/main" id="{295B77AC-DC0E-4D79-9CAD-7A34FA4B4211}"/>
              </a:ext>
            </a:extLst>
          </p:cNvPr>
          <p:cNvGraphicFramePr>
            <a:graphicFrameLocks noChangeAspect="1"/>
          </p:cNvGraphicFramePr>
          <p:nvPr/>
        </p:nvGraphicFramePr>
        <p:xfrm>
          <a:off x="2416539" y="1324257"/>
          <a:ext cx="7264758" cy="1600200"/>
        </p:xfrm>
        <a:graphic>
          <a:graphicData uri="http://schemas.openxmlformats.org/presentationml/2006/ole">
            <mc:AlternateContent xmlns:mc="http://schemas.openxmlformats.org/markup-compatibility/2006">
              <mc:Choice xmlns:v="urn:schemas-microsoft-com:vml" Requires="v">
                <p:oleObj name="Mathcad" r:id="rId2" imgW="3400560" imgH="838080" progId="Mathcad">
                  <p:embed/>
                </p:oleObj>
              </mc:Choice>
              <mc:Fallback>
                <p:oleObj name="Mathcad" r:id="rId2" imgW="3400560" imgH="838080" progId="Mathcad">
                  <p:embed/>
                  <p:pic>
                    <p:nvPicPr>
                      <p:cNvPr id="11266" name="Object 3">
                        <a:extLst>
                          <a:ext uri="{FF2B5EF4-FFF2-40B4-BE49-F238E27FC236}">
                            <a16:creationId xmlns:a16="http://schemas.microsoft.com/office/drawing/2014/main" id="{295B77AC-DC0E-4D79-9CAD-7A34FA4B4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539" y="1324257"/>
                        <a:ext cx="7264758" cy="1600200"/>
                      </a:xfrm>
                      <a:prstGeom prst="rect">
                        <a:avLst/>
                      </a:prstGeom>
                      <a:noFill/>
                      <a:ln>
                        <a:noFill/>
                      </a:ln>
                      <a:effectLst/>
                    </p:spPr>
                  </p:pic>
                </p:oleObj>
              </mc:Fallback>
            </mc:AlternateContent>
          </a:graphicData>
        </a:graphic>
      </p:graphicFrame>
      <p:graphicFrame>
        <p:nvGraphicFramePr>
          <p:cNvPr id="11267" name="Object 4">
            <a:extLst>
              <a:ext uri="{FF2B5EF4-FFF2-40B4-BE49-F238E27FC236}">
                <a16:creationId xmlns:a16="http://schemas.microsoft.com/office/drawing/2014/main" id="{CF79F3A1-7BE6-4164-8148-C76D017982D0}"/>
              </a:ext>
            </a:extLst>
          </p:cNvPr>
          <p:cNvGraphicFramePr>
            <a:graphicFrameLocks noChangeAspect="1"/>
          </p:cNvGraphicFramePr>
          <p:nvPr/>
        </p:nvGraphicFramePr>
        <p:xfrm>
          <a:off x="4128247" y="3108604"/>
          <a:ext cx="4270420" cy="523875"/>
        </p:xfrm>
        <a:graphic>
          <a:graphicData uri="http://schemas.openxmlformats.org/presentationml/2006/ole">
            <mc:AlternateContent xmlns:mc="http://schemas.openxmlformats.org/markup-compatibility/2006">
              <mc:Choice xmlns:v="urn:schemas-microsoft-com:vml" Requires="v">
                <p:oleObj name="Mathcad" r:id="rId4" imgW="2009880" imgH="276120" progId="Mathcad">
                  <p:embed/>
                </p:oleObj>
              </mc:Choice>
              <mc:Fallback>
                <p:oleObj name="Mathcad" r:id="rId4" imgW="2009880" imgH="276120" progId="Mathcad">
                  <p:embed/>
                  <p:pic>
                    <p:nvPicPr>
                      <p:cNvPr id="11267" name="Object 4">
                        <a:extLst>
                          <a:ext uri="{FF2B5EF4-FFF2-40B4-BE49-F238E27FC236}">
                            <a16:creationId xmlns:a16="http://schemas.microsoft.com/office/drawing/2014/main" id="{CF79F3A1-7BE6-4164-8148-C76D01798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247" y="3108604"/>
                        <a:ext cx="4270420" cy="523875"/>
                      </a:xfrm>
                      <a:prstGeom prst="rect">
                        <a:avLst/>
                      </a:prstGeom>
                      <a:noFill/>
                      <a:ln>
                        <a:noFill/>
                      </a:ln>
                      <a:effectLst/>
                    </p:spPr>
                  </p:pic>
                </p:oleObj>
              </mc:Fallback>
            </mc:AlternateContent>
          </a:graphicData>
        </a:graphic>
      </p:graphicFrame>
      <p:graphicFrame>
        <p:nvGraphicFramePr>
          <p:cNvPr id="11268" name="Object 5">
            <a:extLst>
              <a:ext uri="{FF2B5EF4-FFF2-40B4-BE49-F238E27FC236}">
                <a16:creationId xmlns:a16="http://schemas.microsoft.com/office/drawing/2014/main" id="{3BC595E5-408A-40F6-848E-BACB296A37AC}"/>
              </a:ext>
            </a:extLst>
          </p:cNvPr>
          <p:cNvGraphicFramePr>
            <a:graphicFrameLocks noChangeAspect="1"/>
          </p:cNvGraphicFramePr>
          <p:nvPr/>
        </p:nvGraphicFramePr>
        <p:xfrm>
          <a:off x="2416539" y="3670579"/>
          <a:ext cx="7899579" cy="1371600"/>
        </p:xfrm>
        <a:graphic>
          <a:graphicData uri="http://schemas.openxmlformats.org/presentationml/2006/ole">
            <mc:AlternateContent xmlns:mc="http://schemas.openxmlformats.org/markup-compatibility/2006">
              <mc:Choice xmlns:v="urn:schemas-microsoft-com:vml" Requires="v">
                <p:oleObj name="Mathcad" r:id="rId6" imgW="3648240" imgH="685800" progId="Mathcad">
                  <p:embed/>
                </p:oleObj>
              </mc:Choice>
              <mc:Fallback>
                <p:oleObj name="Mathcad" r:id="rId6" imgW="3648240" imgH="685800" progId="Mathcad">
                  <p:embed/>
                  <p:pic>
                    <p:nvPicPr>
                      <p:cNvPr id="11268" name="Object 5">
                        <a:extLst>
                          <a:ext uri="{FF2B5EF4-FFF2-40B4-BE49-F238E27FC236}">
                            <a16:creationId xmlns:a16="http://schemas.microsoft.com/office/drawing/2014/main" id="{3BC595E5-408A-40F6-848E-BACB296A37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6539" y="3670579"/>
                        <a:ext cx="7899579" cy="1371600"/>
                      </a:xfrm>
                      <a:prstGeom prst="rect">
                        <a:avLst/>
                      </a:prstGeom>
                      <a:noFill/>
                      <a:ln>
                        <a:noFill/>
                      </a:ln>
                      <a:effectLst/>
                    </p:spPr>
                  </p:pic>
                </p:oleObj>
              </mc:Fallback>
            </mc:AlternateContent>
          </a:graphicData>
        </a:graphic>
      </p:graphicFrame>
      <p:graphicFrame>
        <p:nvGraphicFramePr>
          <p:cNvPr id="11269" name="Object 6">
            <a:extLst>
              <a:ext uri="{FF2B5EF4-FFF2-40B4-BE49-F238E27FC236}">
                <a16:creationId xmlns:a16="http://schemas.microsoft.com/office/drawing/2014/main" id="{17E16FAF-9CCD-466E-AEF2-0ED078953B9A}"/>
              </a:ext>
            </a:extLst>
          </p:cNvPr>
          <p:cNvGraphicFramePr>
            <a:graphicFrameLocks noChangeAspect="1"/>
          </p:cNvGraphicFramePr>
          <p:nvPr/>
        </p:nvGraphicFramePr>
        <p:xfrm>
          <a:off x="2759456" y="5080279"/>
          <a:ext cx="5997799" cy="1295400"/>
        </p:xfrm>
        <a:graphic>
          <a:graphicData uri="http://schemas.openxmlformats.org/presentationml/2006/ole">
            <mc:AlternateContent xmlns:mc="http://schemas.openxmlformats.org/markup-compatibility/2006">
              <mc:Choice xmlns:v="urn:schemas-microsoft-com:vml" Requires="v">
                <p:oleObj name="Mathcad" r:id="rId8" imgW="2543040" imgH="638280" progId="Mathcad">
                  <p:embed/>
                </p:oleObj>
              </mc:Choice>
              <mc:Fallback>
                <p:oleObj name="Mathcad" r:id="rId8" imgW="2543040" imgH="638280" progId="Mathcad">
                  <p:embed/>
                  <p:pic>
                    <p:nvPicPr>
                      <p:cNvPr id="11269" name="Object 6">
                        <a:extLst>
                          <a:ext uri="{FF2B5EF4-FFF2-40B4-BE49-F238E27FC236}">
                            <a16:creationId xmlns:a16="http://schemas.microsoft.com/office/drawing/2014/main" id="{17E16FAF-9CCD-466E-AEF2-0ED078953B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9456" y="5080279"/>
                        <a:ext cx="5997799" cy="1295400"/>
                      </a:xfrm>
                      <a:prstGeom prst="rect">
                        <a:avLst/>
                      </a:prstGeom>
                      <a:noFill/>
                      <a:ln>
                        <a:noFill/>
                      </a:ln>
                      <a:effectLst/>
                    </p:spPr>
                  </p:pic>
                </p:oleObj>
              </mc:Fallback>
            </mc:AlternateContent>
          </a:graphicData>
        </a:graphic>
      </p:graphicFrame>
      <p:sp>
        <p:nvSpPr>
          <p:cNvPr id="3" name="Marcador de fecha 2">
            <a:extLst>
              <a:ext uri="{FF2B5EF4-FFF2-40B4-BE49-F238E27FC236}">
                <a16:creationId xmlns:a16="http://schemas.microsoft.com/office/drawing/2014/main" id="{12C3EF22-1D43-47DB-AEBA-0A99048ED993}"/>
              </a:ext>
            </a:extLst>
          </p:cNvPr>
          <p:cNvSpPr>
            <a:spLocks noGrp="1"/>
          </p:cNvSpPr>
          <p:nvPr>
            <p:ph type="dt" sz="half" idx="10"/>
          </p:nvPr>
        </p:nvSpPr>
        <p:spPr/>
        <p:txBody>
          <a:bodyPr/>
          <a:lstStyle/>
          <a:p>
            <a:fld id="{12279E71-FD6C-48CC-8231-183D2AE5BC59}" type="datetime1">
              <a:rPr lang="es-PE" smtClean="0"/>
              <a:t>8/11/2023</a:t>
            </a:fld>
            <a:endParaRPr lang="es-PE"/>
          </a:p>
        </p:txBody>
      </p:sp>
      <p:sp>
        <p:nvSpPr>
          <p:cNvPr id="2" name="Marcador de número de diapositiva 1">
            <a:extLst>
              <a:ext uri="{FF2B5EF4-FFF2-40B4-BE49-F238E27FC236}">
                <a16:creationId xmlns:a16="http://schemas.microsoft.com/office/drawing/2014/main" id="{BBB1E5C6-C736-4B7A-9E2F-C2127CCE273B}"/>
              </a:ext>
            </a:extLst>
          </p:cNvPr>
          <p:cNvSpPr>
            <a:spLocks noGrp="1"/>
          </p:cNvSpPr>
          <p:nvPr>
            <p:ph type="sldNum" sz="quarter" idx="12"/>
          </p:nvPr>
        </p:nvSpPr>
        <p:spPr/>
        <p:txBody>
          <a:bodyPr/>
          <a:lstStyle/>
          <a:p>
            <a:fld id="{5981010B-86DA-4ADF-9F27-44166A92FBA2}" type="slidenum">
              <a:rPr lang="es-PE" smtClean="0"/>
              <a:t>16</a:t>
            </a:fld>
            <a:endParaRPr lang="es-PE"/>
          </a:p>
        </p:txBody>
      </p:sp>
      <p:sp>
        <p:nvSpPr>
          <p:cNvPr id="8" name="Título 1">
            <a:extLst>
              <a:ext uri="{FF2B5EF4-FFF2-40B4-BE49-F238E27FC236}">
                <a16:creationId xmlns:a16="http://schemas.microsoft.com/office/drawing/2014/main" id="{09A7D18F-D294-493E-92F6-B39074A7DB8E}"/>
              </a:ext>
            </a:extLst>
          </p:cNvPr>
          <p:cNvSpPr txBox="1">
            <a:spLocks/>
          </p:cNvSpPr>
          <p:nvPr/>
        </p:nvSpPr>
        <p:spPr>
          <a:xfrm>
            <a:off x="498362" y="236534"/>
            <a:ext cx="9182935"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4.1. gestión de costos de perforación</a:t>
            </a:r>
            <a:endParaRPr lang="es-PE" sz="3600" dirty="0">
              <a:solidFill>
                <a:schemeClr val="accent3">
                  <a:lumMod val="75000"/>
                </a:schemeClr>
              </a:solidFill>
            </a:endParaRPr>
          </a:p>
        </p:txBody>
      </p:sp>
      <p:sp>
        <p:nvSpPr>
          <p:cNvPr id="9" name="CuadroTexto 8">
            <a:extLst>
              <a:ext uri="{FF2B5EF4-FFF2-40B4-BE49-F238E27FC236}">
                <a16:creationId xmlns:a16="http://schemas.microsoft.com/office/drawing/2014/main" id="{BEDD864B-FB0B-436D-BA93-A6A203D57B30}"/>
              </a:ext>
            </a:extLst>
          </p:cNvPr>
          <p:cNvSpPr txBox="1"/>
          <p:nvPr/>
        </p:nvSpPr>
        <p:spPr>
          <a:xfrm>
            <a:off x="2212969" y="870149"/>
            <a:ext cx="6093372" cy="369332"/>
          </a:xfrm>
          <a:prstGeom prst="rect">
            <a:avLst/>
          </a:prstGeom>
          <a:noFill/>
        </p:spPr>
        <p:txBody>
          <a:bodyPr wrap="square">
            <a:spAutoFit/>
          </a:bodyPr>
          <a:lstStyle/>
          <a:p>
            <a:r>
              <a:rPr lang="es-PE" b="1" dirty="0">
                <a:solidFill>
                  <a:schemeClr val="accent3">
                    <a:lumMod val="75000"/>
                  </a:schemeClr>
                </a:solidFill>
              </a:rPr>
              <a:t>Ejemplo práctico de Cálculo de costo de Perforación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3">
            <a:extLst>
              <a:ext uri="{FF2B5EF4-FFF2-40B4-BE49-F238E27FC236}">
                <a16:creationId xmlns:a16="http://schemas.microsoft.com/office/drawing/2014/main" id="{86547A2F-9DCB-4668-9C08-4A3B19652936}"/>
              </a:ext>
            </a:extLst>
          </p:cNvPr>
          <p:cNvGraphicFramePr>
            <a:graphicFrameLocks noChangeAspect="1"/>
          </p:cNvGraphicFramePr>
          <p:nvPr/>
        </p:nvGraphicFramePr>
        <p:xfrm>
          <a:off x="2864223" y="1187426"/>
          <a:ext cx="4800600" cy="1204913"/>
        </p:xfrm>
        <a:graphic>
          <a:graphicData uri="http://schemas.openxmlformats.org/presentationml/2006/ole">
            <mc:AlternateContent xmlns:mc="http://schemas.openxmlformats.org/markup-compatibility/2006">
              <mc:Choice xmlns:v="urn:schemas-microsoft-com:vml" Requires="v">
                <p:oleObj name="Mathcad" r:id="rId2" imgW="2543040" imgH="638280" progId="Mathcad">
                  <p:embed/>
                </p:oleObj>
              </mc:Choice>
              <mc:Fallback>
                <p:oleObj name="Mathcad" r:id="rId2" imgW="2543040" imgH="638280" progId="Mathcad">
                  <p:embed/>
                  <p:pic>
                    <p:nvPicPr>
                      <p:cNvPr id="12290" name="Object 3">
                        <a:extLst>
                          <a:ext uri="{FF2B5EF4-FFF2-40B4-BE49-F238E27FC236}">
                            <a16:creationId xmlns:a16="http://schemas.microsoft.com/office/drawing/2014/main" id="{86547A2F-9DCB-4668-9C08-4A3B19652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223" y="1187426"/>
                        <a:ext cx="4800600"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4">
            <a:extLst>
              <a:ext uri="{FF2B5EF4-FFF2-40B4-BE49-F238E27FC236}">
                <a16:creationId xmlns:a16="http://schemas.microsoft.com/office/drawing/2014/main" id="{54A00C08-A96A-4652-951B-774C4054561A}"/>
              </a:ext>
            </a:extLst>
          </p:cNvPr>
          <p:cNvGraphicFramePr>
            <a:graphicFrameLocks noChangeAspect="1"/>
          </p:cNvGraphicFramePr>
          <p:nvPr/>
        </p:nvGraphicFramePr>
        <p:xfrm>
          <a:off x="2864223" y="2485489"/>
          <a:ext cx="6019800" cy="1450975"/>
        </p:xfrm>
        <a:graphic>
          <a:graphicData uri="http://schemas.openxmlformats.org/presentationml/2006/ole">
            <mc:AlternateContent xmlns:mc="http://schemas.openxmlformats.org/markup-compatibility/2006">
              <mc:Choice xmlns:v="urn:schemas-microsoft-com:vml" Requires="v">
                <p:oleObj name="Mathcad" r:id="rId4" imgW="2924280" imgH="762120" progId="Mathcad">
                  <p:embed/>
                </p:oleObj>
              </mc:Choice>
              <mc:Fallback>
                <p:oleObj name="Mathcad" r:id="rId4" imgW="2924280" imgH="762120" progId="Mathcad">
                  <p:embed/>
                  <p:pic>
                    <p:nvPicPr>
                      <p:cNvPr id="12291" name="Object 4">
                        <a:extLst>
                          <a:ext uri="{FF2B5EF4-FFF2-40B4-BE49-F238E27FC236}">
                            <a16:creationId xmlns:a16="http://schemas.microsoft.com/office/drawing/2014/main" id="{54A00C08-A96A-4652-951B-774C40545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4223" y="2485489"/>
                        <a:ext cx="6019800" cy="1450975"/>
                      </a:xfrm>
                      <a:prstGeom prst="rect">
                        <a:avLst/>
                      </a:prstGeom>
                      <a:noFill/>
                      <a:ln>
                        <a:noFill/>
                      </a:ln>
                      <a:effectLst/>
                    </p:spPr>
                  </p:pic>
                </p:oleObj>
              </mc:Fallback>
            </mc:AlternateContent>
          </a:graphicData>
        </a:graphic>
      </p:graphicFrame>
      <p:graphicFrame>
        <p:nvGraphicFramePr>
          <p:cNvPr id="12292" name="Object 5">
            <a:extLst>
              <a:ext uri="{FF2B5EF4-FFF2-40B4-BE49-F238E27FC236}">
                <a16:creationId xmlns:a16="http://schemas.microsoft.com/office/drawing/2014/main" id="{2CC11196-46F9-4A45-88D3-232E6F59EB4C}"/>
              </a:ext>
            </a:extLst>
          </p:cNvPr>
          <p:cNvGraphicFramePr>
            <a:graphicFrameLocks noChangeAspect="1"/>
          </p:cNvGraphicFramePr>
          <p:nvPr/>
        </p:nvGraphicFramePr>
        <p:xfrm>
          <a:off x="2729753" y="4029614"/>
          <a:ext cx="6324600" cy="1795463"/>
        </p:xfrm>
        <a:graphic>
          <a:graphicData uri="http://schemas.openxmlformats.org/presentationml/2006/ole">
            <mc:AlternateContent xmlns:mc="http://schemas.openxmlformats.org/markup-compatibility/2006">
              <mc:Choice xmlns:v="urn:schemas-microsoft-com:vml" Requires="v">
                <p:oleObj name="Mathcad" r:id="rId6" imgW="2952720" imgH="838080" progId="Mathcad">
                  <p:embed/>
                </p:oleObj>
              </mc:Choice>
              <mc:Fallback>
                <p:oleObj name="Mathcad" r:id="rId6" imgW="2952720" imgH="838080" progId="Mathcad">
                  <p:embed/>
                  <p:pic>
                    <p:nvPicPr>
                      <p:cNvPr id="12292" name="Object 5">
                        <a:extLst>
                          <a:ext uri="{FF2B5EF4-FFF2-40B4-BE49-F238E27FC236}">
                            <a16:creationId xmlns:a16="http://schemas.microsoft.com/office/drawing/2014/main" id="{2CC11196-46F9-4A45-88D3-232E6F59EB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9753" y="4029614"/>
                        <a:ext cx="6324600" cy="179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3" name="Object 6">
            <a:extLst>
              <a:ext uri="{FF2B5EF4-FFF2-40B4-BE49-F238E27FC236}">
                <a16:creationId xmlns:a16="http://schemas.microsoft.com/office/drawing/2014/main" id="{70C0C98B-D619-4A8E-BAA1-CAD9934CE831}"/>
              </a:ext>
            </a:extLst>
          </p:cNvPr>
          <p:cNvGraphicFramePr>
            <a:graphicFrameLocks noChangeAspect="1"/>
          </p:cNvGraphicFramePr>
          <p:nvPr/>
        </p:nvGraphicFramePr>
        <p:xfrm>
          <a:off x="1936376" y="5807075"/>
          <a:ext cx="8686800" cy="914400"/>
        </p:xfrm>
        <a:graphic>
          <a:graphicData uri="http://schemas.openxmlformats.org/presentationml/2006/ole">
            <mc:AlternateContent xmlns:mc="http://schemas.openxmlformats.org/markup-compatibility/2006">
              <mc:Choice xmlns:v="urn:schemas-microsoft-com:vml" Requires="v">
                <p:oleObj name="Mathcad" r:id="rId8" imgW="4952880" imgH="552600" progId="Mathcad">
                  <p:embed/>
                </p:oleObj>
              </mc:Choice>
              <mc:Fallback>
                <p:oleObj name="Mathcad" r:id="rId8" imgW="4952880" imgH="552600" progId="Mathcad">
                  <p:embed/>
                  <p:pic>
                    <p:nvPicPr>
                      <p:cNvPr id="12293" name="Object 6">
                        <a:extLst>
                          <a:ext uri="{FF2B5EF4-FFF2-40B4-BE49-F238E27FC236}">
                            <a16:creationId xmlns:a16="http://schemas.microsoft.com/office/drawing/2014/main" id="{70C0C98B-D619-4A8E-BAA1-CAD9934CE8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6376" y="5807075"/>
                        <a:ext cx="8686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Marcador de fecha 2">
            <a:extLst>
              <a:ext uri="{FF2B5EF4-FFF2-40B4-BE49-F238E27FC236}">
                <a16:creationId xmlns:a16="http://schemas.microsoft.com/office/drawing/2014/main" id="{C066FFD6-3708-4084-95F6-54D8CE316222}"/>
              </a:ext>
            </a:extLst>
          </p:cNvPr>
          <p:cNvSpPr>
            <a:spLocks noGrp="1"/>
          </p:cNvSpPr>
          <p:nvPr>
            <p:ph type="dt" sz="half" idx="10"/>
          </p:nvPr>
        </p:nvSpPr>
        <p:spPr/>
        <p:txBody>
          <a:bodyPr/>
          <a:lstStyle/>
          <a:p>
            <a:fld id="{35F749CB-D6C8-4579-9556-003CC3B1B754}" type="datetime1">
              <a:rPr lang="es-PE" smtClean="0"/>
              <a:t>8/11/2023</a:t>
            </a:fld>
            <a:endParaRPr lang="es-PE"/>
          </a:p>
        </p:txBody>
      </p:sp>
      <p:sp>
        <p:nvSpPr>
          <p:cNvPr id="2" name="Marcador de número de diapositiva 1">
            <a:extLst>
              <a:ext uri="{FF2B5EF4-FFF2-40B4-BE49-F238E27FC236}">
                <a16:creationId xmlns:a16="http://schemas.microsoft.com/office/drawing/2014/main" id="{09BEE361-2CDC-4FE9-8CBF-78CF60A28E74}"/>
              </a:ext>
            </a:extLst>
          </p:cNvPr>
          <p:cNvSpPr>
            <a:spLocks noGrp="1"/>
          </p:cNvSpPr>
          <p:nvPr>
            <p:ph type="sldNum" sz="quarter" idx="12"/>
          </p:nvPr>
        </p:nvSpPr>
        <p:spPr/>
        <p:txBody>
          <a:bodyPr/>
          <a:lstStyle/>
          <a:p>
            <a:fld id="{5981010B-86DA-4ADF-9F27-44166A92FBA2}" type="slidenum">
              <a:rPr lang="es-PE" smtClean="0"/>
              <a:t>17</a:t>
            </a:fld>
            <a:endParaRPr lang="es-PE"/>
          </a:p>
        </p:txBody>
      </p:sp>
      <p:sp>
        <p:nvSpPr>
          <p:cNvPr id="8" name="Título 1">
            <a:extLst>
              <a:ext uri="{FF2B5EF4-FFF2-40B4-BE49-F238E27FC236}">
                <a16:creationId xmlns:a16="http://schemas.microsoft.com/office/drawing/2014/main" id="{97F81838-4CB7-49A8-AB0D-A593BA09F70F}"/>
              </a:ext>
            </a:extLst>
          </p:cNvPr>
          <p:cNvSpPr txBox="1">
            <a:spLocks/>
          </p:cNvSpPr>
          <p:nvPr/>
        </p:nvSpPr>
        <p:spPr>
          <a:xfrm>
            <a:off x="481018" y="230258"/>
            <a:ext cx="9254653"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4.1. gestión de costos de perforación</a:t>
            </a:r>
            <a:endParaRPr lang="es-PE" sz="3600" dirty="0">
              <a:solidFill>
                <a:schemeClr val="accent3">
                  <a:lumMod val="75000"/>
                </a:schemeClr>
              </a:solidFill>
            </a:endParaRPr>
          </a:p>
        </p:txBody>
      </p:sp>
      <p:sp>
        <p:nvSpPr>
          <p:cNvPr id="9" name="CuadroTexto 8">
            <a:extLst>
              <a:ext uri="{FF2B5EF4-FFF2-40B4-BE49-F238E27FC236}">
                <a16:creationId xmlns:a16="http://schemas.microsoft.com/office/drawing/2014/main" id="{01176DFC-F999-4FCB-B77B-B4A201FDC963}"/>
              </a:ext>
            </a:extLst>
          </p:cNvPr>
          <p:cNvSpPr txBox="1"/>
          <p:nvPr/>
        </p:nvSpPr>
        <p:spPr>
          <a:xfrm>
            <a:off x="2212969" y="870149"/>
            <a:ext cx="6093372" cy="369332"/>
          </a:xfrm>
          <a:prstGeom prst="rect">
            <a:avLst/>
          </a:prstGeom>
          <a:noFill/>
        </p:spPr>
        <p:txBody>
          <a:bodyPr wrap="square">
            <a:spAutoFit/>
          </a:bodyPr>
          <a:lstStyle/>
          <a:p>
            <a:r>
              <a:rPr lang="es-PE" b="1" dirty="0">
                <a:solidFill>
                  <a:schemeClr val="accent3">
                    <a:lumMod val="75000"/>
                  </a:schemeClr>
                </a:solidFill>
              </a:rPr>
              <a:t>Ejemplo práctico de Cálculo de costo de Perforación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3">
            <a:extLst>
              <a:ext uri="{FF2B5EF4-FFF2-40B4-BE49-F238E27FC236}">
                <a16:creationId xmlns:a16="http://schemas.microsoft.com/office/drawing/2014/main" id="{A0CBE8EB-3482-44C3-9542-1CC9A3C008F0}"/>
              </a:ext>
            </a:extLst>
          </p:cNvPr>
          <p:cNvGraphicFramePr>
            <a:graphicFrameLocks noChangeAspect="1"/>
          </p:cNvGraphicFramePr>
          <p:nvPr/>
        </p:nvGraphicFramePr>
        <p:xfrm>
          <a:off x="2389506" y="1944783"/>
          <a:ext cx="8464282" cy="1803399"/>
        </p:xfrm>
        <a:graphic>
          <a:graphicData uri="http://schemas.openxmlformats.org/presentationml/2006/ole">
            <mc:AlternateContent xmlns:mc="http://schemas.openxmlformats.org/markup-compatibility/2006">
              <mc:Choice xmlns:v="urn:schemas-microsoft-com:vml" Requires="v">
                <p:oleObj name="Mathcad" r:id="rId2" imgW="3971880" imgH="905040" progId="Mathcad">
                  <p:embed/>
                </p:oleObj>
              </mc:Choice>
              <mc:Fallback>
                <p:oleObj name="Mathcad" r:id="rId2" imgW="3971880" imgH="905040" progId="Mathcad">
                  <p:embed/>
                  <p:pic>
                    <p:nvPicPr>
                      <p:cNvPr id="13314" name="Object 3">
                        <a:extLst>
                          <a:ext uri="{FF2B5EF4-FFF2-40B4-BE49-F238E27FC236}">
                            <a16:creationId xmlns:a16="http://schemas.microsoft.com/office/drawing/2014/main" id="{A0CBE8EB-3482-44C3-9542-1CC9A3C00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506" y="1944783"/>
                        <a:ext cx="8464282" cy="1803399"/>
                      </a:xfrm>
                      <a:prstGeom prst="rect">
                        <a:avLst/>
                      </a:prstGeom>
                      <a:noFill/>
                      <a:ln>
                        <a:noFill/>
                      </a:ln>
                      <a:effectLst/>
                    </p:spPr>
                  </p:pic>
                </p:oleObj>
              </mc:Fallback>
            </mc:AlternateContent>
          </a:graphicData>
        </a:graphic>
      </p:graphicFrame>
      <p:graphicFrame>
        <p:nvGraphicFramePr>
          <p:cNvPr id="13315" name="Object 4">
            <a:extLst>
              <a:ext uri="{FF2B5EF4-FFF2-40B4-BE49-F238E27FC236}">
                <a16:creationId xmlns:a16="http://schemas.microsoft.com/office/drawing/2014/main" id="{A325B415-070B-4528-B24B-93950FDABC34}"/>
              </a:ext>
            </a:extLst>
          </p:cNvPr>
          <p:cNvGraphicFramePr>
            <a:graphicFrameLocks noChangeAspect="1"/>
          </p:cNvGraphicFramePr>
          <p:nvPr/>
        </p:nvGraphicFramePr>
        <p:xfrm>
          <a:off x="4267200" y="4711462"/>
          <a:ext cx="3073758" cy="700937"/>
        </p:xfrm>
        <a:graphic>
          <a:graphicData uri="http://schemas.openxmlformats.org/presentationml/2006/ole">
            <mc:AlternateContent xmlns:mc="http://schemas.openxmlformats.org/markup-compatibility/2006">
              <mc:Choice xmlns:v="urn:schemas-microsoft-com:vml" Requires="v">
                <p:oleObj name="Mathcad" r:id="rId4" imgW="1123920" imgH="276120" progId="Mathcad">
                  <p:embed/>
                </p:oleObj>
              </mc:Choice>
              <mc:Fallback>
                <p:oleObj name="Mathcad" r:id="rId4" imgW="1123920" imgH="276120" progId="Mathcad">
                  <p:embed/>
                  <p:pic>
                    <p:nvPicPr>
                      <p:cNvPr id="13315" name="Object 4">
                        <a:extLst>
                          <a:ext uri="{FF2B5EF4-FFF2-40B4-BE49-F238E27FC236}">
                            <a16:creationId xmlns:a16="http://schemas.microsoft.com/office/drawing/2014/main" id="{A325B415-070B-4528-B24B-93950FDABC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4711462"/>
                        <a:ext cx="3073758" cy="700937"/>
                      </a:xfrm>
                      <a:prstGeom prst="rect">
                        <a:avLst/>
                      </a:prstGeom>
                      <a:noFill/>
                      <a:ln>
                        <a:noFill/>
                      </a:ln>
                      <a:effectLst/>
                    </p:spPr>
                  </p:pic>
                </p:oleObj>
              </mc:Fallback>
            </mc:AlternateContent>
          </a:graphicData>
        </a:graphic>
      </p:graphicFrame>
      <p:sp>
        <p:nvSpPr>
          <p:cNvPr id="3" name="Marcador de fecha 2">
            <a:extLst>
              <a:ext uri="{FF2B5EF4-FFF2-40B4-BE49-F238E27FC236}">
                <a16:creationId xmlns:a16="http://schemas.microsoft.com/office/drawing/2014/main" id="{0292E66A-F45A-4F70-B073-7097D7AB0C71}"/>
              </a:ext>
            </a:extLst>
          </p:cNvPr>
          <p:cNvSpPr>
            <a:spLocks noGrp="1"/>
          </p:cNvSpPr>
          <p:nvPr>
            <p:ph type="dt" sz="half" idx="10"/>
          </p:nvPr>
        </p:nvSpPr>
        <p:spPr/>
        <p:txBody>
          <a:bodyPr/>
          <a:lstStyle/>
          <a:p>
            <a:fld id="{5FAD5E9F-8D59-4CD8-82D5-543DB9EA0C51}" type="datetime1">
              <a:rPr lang="es-PE" smtClean="0"/>
              <a:t>8/11/2023</a:t>
            </a:fld>
            <a:endParaRPr lang="es-PE"/>
          </a:p>
        </p:txBody>
      </p:sp>
      <p:sp>
        <p:nvSpPr>
          <p:cNvPr id="2" name="Marcador de número de diapositiva 1">
            <a:extLst>
              <a:ext uri="{FF2B5EF4-FFF2-40B4-BE49-F238E27FC236}">
                <a16:creationId xmlns:a16="http://schemas.microsoft.com/office/drawing/2014/main" id="{CE954760-7B28-48ED-93A3-38A16F09F6A9}"/>
              </a:ext>
            </a:extLst>
          </p:cNvPr>
          <p:cNvSpPr>
            <a:spLocks noGrp="1"/>
          </p:cNvSpPr>
          <p:nvPr>
            <p:ph type="sldNum" sz="quarter" idx="12"/>
          </p:nvPr>
        </p:nvSpPr>
        <p:spPr/>
        <p:txBody>
          <a:bodyPr/>
          <a:lstStyle/>
          <a:p>
            <a:fld id="{5981010B-86DA-4ADF-9F27-44166A92FBA2}" type="slidenum">
              <a:rPr lang="es-PE" smtClean="0"/>
              <a:t>18</a:t>
            </a:fld>
            <a:endParaRPr lang="es-PE"/>
          </a:p>
        </p:txBody>
      </p:sp>
      <p:sp>
        <p:nvSpPr>
          <p:cNvPr id="6" name="Título 1">
            <a:extLst>
              <a:ext uri="{FF2B5EF4-FFF2-40B4-BE49-F238E27FC236}">
                <a16:creationId xmlns:a16="http://schemas.microsoft.com/office/drawing/2014/main" id="{28B99909-2A3A-40CD-8AC9-079B47D93529}"/>
              </a:ext>
            </a:extLst>
          </p:cNvPr>
          <p:cNvSpPr txBox="1">
            <a:spLocks/>
          </p:cNvSpPr>
          <p:nvPr/>
        </p:nvSpPr>
        <p:spPr>
          <a:xfrm>
            <a:off x="265865" y="323892"/>
            <a:ext cx="9505664"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4.1. gestión de costos de perforación</a:t>
            </a:r>
            <a:endParaRPr lang="es-PE" sz="3600" dirty="0">
              <a:solidFill>
                <a:schemeClr val="accent3">
                  <a:lumMod val="75000"/>
                </a:schemeClr>
              </a:solidFill>
            </a:endParaRPr>
          </a:p>
        </p:txBody>
      </p:sp>
      <p:sp>
        <p:nvSpPr>
          <p:cNvPr id="7" name="CuadroTexto 6">
            <a:extLst>
              <a:ext uri="{FF2B5EF4-FFF2-40B4-BE49-F238E27FC236}">
                <a16:creationId xmlns:a16="http://schemas.microsoft.com/office/drawing/2014/main" id="{E736E567-9FF5-4A18-B472-8006AF530E16}"/>
              </a:ext>
            </a:extLst>
          </p:cNvPr>
          <p:cNvSpPr txBox="1"/>
          <p:nvPr/>
        </p:nvSpPr>
        <p:spPr>
          <a:xfrm>
            <a:off x="2212969" y="870149"/>
            <a:ext cx="6093372" cy="369332"/>
          </a:xfrm>
          <a:prstGeom prst="rect">
            <a:avLst/>
          </a:prstGeom>
          <a:noFill/>
        </p:spPr>
        <p:txBody>
          <a:bodyPr wrap="square">
            <a:spAutoFit/>
          </a:bodyPr>
          <a:lstStyle/>
          <a:p>
            <a:r>
              <a:rPr lang="es-PE" b="1" dirty="0">
                <a:solidFill>
                  <a:schemeClr val="accent3">
                    <a:lumMod val="75000"/>
                  </a:schemeClr>
                </a:solidFill>
              </a:rPr>
              <a:t>Ejemplo práctico de Cálculo de costo de Perforación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11454BA-8714-490B-B60F-E8E9E46E5645}"/>
              </a:ext>
            </a:extLst>
          </p:cNvPr>
          <p:cNvSpPr>
            <a:spLocks noGrp="1"/>
          </p:cNvSpPr>
          <p:nvPr>
            <p:ph type="dt" sz="half" idx="10"/>
          </p:nvPr>
        </p:nvSpPr>
        <p:spPr/>
        <p:txBody>
          <a:bodyPr/>
          <a:lstStyle/>
          <a:p>
            <a:fld id="{D71B13C9-1224-49CF-8354-A44F6631BD4D}" type="datetime1">
              <a:rPr lang="es-PE" smtClean="0"/>
              <a:t>8/11/2023</a:t>
            </a:fld>
            <a:endParaRPr lang="es-PE"/>
          </a:p>
        </p:txBody>
      </p:sp>
      <p:sp>
        <p:nvSpPr>
          <p:cNvPr id="6" name="Marcador de número de diapositiva 3">
            <a:extLst>
              <a:ext uri="{FF2B5EF4-FFF2-40B4-BE49-F238E27FC236}">
                <a16:creationId xmlns:a16="http://schemas.microsoft.com/office/drawing/2014/main" id="{339D7EB5-6D99-416B-BEAE-144542EBA2AB}"/>
              </a:ext>
            </a:extLst>
          </p:cNvPr>
          <p:cNvSpPr>
            <a:spLocks noGrp="1"/>
          </p:cNvSpPr>
          <p:nvPr>
            <p:ph type="sldNum" sz="quarter" idx="12"/>
          </p:nvPr>
        </p:nvSpPr>
        <p:spPr/>
        <p:txBody>
          <a:bodyPr/>
          <a:lstStyle/>
          <a:p>
            <a:fld id="{80330F73-0292-4FDC-A4DC-072907251A1F}" type="slidenum">
              <a:rPr lang="es-ES_tradnl" altLang="es-PE"/>
              <a:pPr/>
              <a:t>19</a:t>
            </a:fld>
            <a:endParaRPr lang="es-ES_tradnl" altLang="es-PE"/>
          </a:p>
        </p:txBody>
      </p:sp>
      <p:sp>
        <p:nvSpPr>
          <p:cNvPr id="46085" name="Rectangle 5">
            <a:extLst>
              <a:ext uri="{FF2B5EF4-FFF2-40B4-BE49-F238E27FC236}">
                <a16:creationId xmlns:a16="http://schemas.microsoft.com/office/drawing/2014/main" id="{312015D2-AEA2-4B20-82BA-CE8411914BAF}"/>
              </a:ext>
            </a:extLst>
          </p:cNvPr>
          <p:cNvSpPr>
            <a:spLocks noChangeArrowheads="1"/>
          </p:cNvSpPr>
          <p:nvPr/>
        </p:nvSpPr>
        <p:spPr bwMode="auto">
          <a:xfrm>
            <a:off x="1219200" y="1461580"/>
            <a:ext cx="10300448" cy="144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571500" indent="-285750" algn="l">
              <a:spcBef>
                <a:spcPct val="20000"/>
              </a:spcBef>
              <a:buClr>
                <a:schemeClr val="tx2"/>
              </a:buClr>
              <a:buSzPct val="75000"/>
              <a:buFont typeface="Monotype Sorts" pitchFamily="2" charset="2"/>
              <a:buChar char="l"/>
              <a:defRPr sz="3200">
                <a:solidFill>
                  <a:schemeClr val="tx1"/>
                </a:solidFill>
                <a:latin typeface="Arial" panose="020B0604020202020204" pitchFamily="34" charset="0"/>
              </a:defRPr>
            </a:lvl1pPr>
            <a:lvl2pPr marL="1047750" indent="-285750" algn="l">
              <a:spcBef>
                <a:spcPct val="20000"/>
              </a:spcBef>
              <a:buClr>
                <a:schemeClr val="folHlink"/>
              </a:buClr>
              <a:buSzPct val="80000"/>
              <a:buFont typeface="Monotype Sorts" pitchFamily="2" charset="2"/>
              <a:buChar char="n"/>
              <a:defRPr sz="2800">
                <a:solidFill>
                  <a:schemeClr val="tx1"/>
                </a:solidFill>
                <a:latin typeface="Arial" panose="020B0604020202020204" pitchFamily="34" charset="0"/>
              </a:defRPr>
            </a:lvl2pPr>
            <a:lvl3pPr marL="1466850" indent="-228600" algn="l">
              <a:spcBef>
                <a:spcPct val="20000"/>
              </a:spcBef>
              <a:buClr>
                <a:schemeClr val="tx1"/>
              </a:buClr>
              <a:buChar char="–"/>
              <a:defRPr sz="2400">
                <a:solidFill>
                  <a:schemeClr val="tx1"/>
                </a:solidFill>
                <a:latin typeface="Arial" panose="020B0604020202020204" pitchFamily="34" charset="0"/>
              </a:defRPr>
            </a:lvl3pPr>
            <a:lvl4pPr marL="1885950" indent="-228600" algn="l">
              <a:spcBef>
                <a:spcPct val="20000"/>
              </a:spcBef>
              <a:buClr>
                <a:schemeClr val="tx2"/>
              </a:buClr>
              <a:buSzPct val="65000"/>
              <a:buFont typeface="Monotype Sorts" pitchFamily="2" charset="2"/>
              <a:buChar char="l"/>
              <a:defRPr sz="2000">
                <a:solidFill>
                  <a:schemeClr val="tx1"/>
                </a:solidFill>
                <a:latin typeface="Arial" panose="020B0604020202020204" pitchFamily="34" charset="0"/>
              </a:defRPr>
            </a:lvl4pPr>
            <a:lvl5pPr marL="2305050" indent="-228600" algn="l">
              <a:spcBef>
                <a:spcPct val="20000"/>
              </a:spcBef>
              <a:buClr>
                <a:schemeClr val="folHlink"/>
              </a:buClr>
              <a:buSzPct val="80000"/>
              <a:buFont typeface="Monotype Sorts" pitchFamily="2" charset="2"/>
              <a:buChar char="n"/>
              <a:defRPr sz="2000">
                <a:solidFill>
                  <a:schemeClr val="tx1"/>
                </a:solidFill>
                <a:latin typeface="Arial" panose="020B0604020202020204" pitchFamily="34" charset="0"/>
              </a:defRPr>
            </a:lvl5pPr>
            <a:lvl6pPr marL="27622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6pPr>
            <a:lvl7pPr marL="32194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7pPr>
            <a:lvl8pPr marL="36766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8pPr>
            <a:lvl9pPr marL="41338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9pPr>
          </a:lstStyle>
          <a:p>
            <a:pPr marL="285750" indent="0" algn="just">
              <a:buNone/>
            </a:pPr>
            <a:r>
              <a:rPr lang="es-ES_tradnl" altLang="es-PE" sz="1500" dirty="0"/>
              <a:t>Teniendo en cuenta el factor de potencia del explosivo utilizado (kg/t) y las relaciones matemáticas existentes, entre los consumos de explosivos y accesorios (iniciadores, guías, </a:t>
            </a:r>
            <a:r>
              <a:rPr lang="es-ES_tradnl" altLang="es-PE" sz="1500" dirty="0" err="1"/>
              <a:t>etc</a:t>
            </a:r>
            <a:r>
              <a:rPr lang="es-ES_tradnl" altLang="es-PE" sz="1500" dirty="0"/>
              <a:t>) con el procedimiento de carguío del explosivo, se determina los consumos específicos.</a:t>
            </a:r>
          </a:p>
          <a:p>
            <a:pPr algn="just">
              <a:buFont typeface="Mediascape OSD Icon" pitchFamily="34" charset="2"/>
              <a:buChar char=""/>
            </a:pPr>
            <a:endParaRPr lang="es-ES_tradnl" altLang="es-PE" sz="1500" dirty="0"/>
          </a:p>
          <a:p>
            <a:pPr marL="285750" indent="0" algn="just">
              <a:buNone/>
            </a:pPr>
            <a:r>
              <a:rPr lang="es-ES_tradnl" altLang="es-PE" sz="1500" dirty="0"/>
              <a:t>Multiplicando estos consumos específicos por los precios unitarios, resulta el costo </a:t>
            </a:r>
            <a:r>
              <a:rPr lang="es-ES_tradnl" altLang="es-PE" sz="1500" dirty="0">
                <a:solidFill>
                  <a:schemeClr val="bg2"/>
                </a:solidFill>
              </a:rPr>
              <a:t>de voladura en $/t o $/m³, según sea el caso.  </a:t>
            </a:r>
            <a:endParaRPr lang="es-ES_tradnl" altLang="es-PE" sz="1500" dirty="0"/>
          </a:p>
        </p:txBody>
      </p:sp>
      <p:sp>
        <p:nvSpPr>
          <p:cNvPr id="7" name="Título 1">
            <a:extLst>
              <a:ext uri="{FF2B5EF4-FFF2-40B4-BE49-F238E27FC236}">
                <a16:creationId xmlns:a16="http://schemas.microsoft.com/office/drawing/2014/main" id="{AFA7BFD8-0EAF-4DF0-A49D-155F30C63854}"/>
              </a:ext>
            </a:extLst>
          </p:cNvPr>
          <p:cNvSpPr txBox="1">
            <a:spLocks/>
          </p:cNvSpPr>
          <p:nvPr/>
        </p:nvSpPr>
        <p:spPr>
          <a:xfrm>
            <a:off x="554420" y="827965"/>
            <a:ext cx="9226074"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4.1. gestión de costos de voladura</a:t>
            </a:r>
            <a:endParaRPr lang="es-PE" sz="3600" dirty="0">
              <a:solidFill>
                <a:schemeClr val="accent3">
                  <a:lumMod val="75000"/>
                </a:schemeClr>
              </a:solidFill>
            </a:endParaRPr>
          </a:p>
        </p:txBody>
      </p:sp>
      <p:sp>
        <p:nvSpPr>
          <p:cNvPr id="9" name="Rectangle 6">
            <a:extLst>
              <a:ext uri="{FF2B5EF4-FFF2-40B4-BE49-F238E27FC236}">
                <a16:creationId xmlns:a16="http://schemas.microsoft.com/office/drawing/2014/main" id="{CE3BA4B1-5DCC-418A-B53E-B66309C695BC}"/>
              </a:ext>
            </a:extLst>
          </p:cNvPr>
          <p:cNvSpPr>
            <a:spLocks noChangeArrowheads="1"/>
          </p:cNvSpPr>
          <p:nvPr/>
        </p:nvSpPr>
        <p:spPr bwMode="auto">
          <a:xfrm>
            <a:off x="1912844" y="3626276"/>
            <a:ext cx="9830921" cy="233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20000"/>
              </a:spcBef>
              <a:buClr>
                <a:schemeClr val="tx2"/>
              </a:buClr>
              <a:buSzPct val="75000"/>
              <a:buFont typeface="Monotype Sorts" pitchFamily="2" charset="2"/>
              <a:buChar char="l"/>
              <a:defRPr sz="3200">
                <a:solidFill>
                  <a:schemeClr val="tx1"/>
                </a:solidFill>
                <a:latin typeface="Arial" panose="020B0604020202020204" pitchFamily="34" charset="0"/>
              </a:defRPr>
            </a:lvl1pPr>
            <a:lvl2pPr marL="742950" indent="-285750" algn="l">
              <a:spcBef>
                <a:spcPct val="20000"/>
              </a:spcBef>
              <a:buClr>
                <a:schemeClr val="folHlink"/>
              </a:buClr>
              <a:buSzPct val="80000"/>
              <a:buFont typeface="Monotype Sorts" pitchFamily="2" charset="2"/>
              <a:buChar char="n"/>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lr>
                <a:schemeClr val="tx2"/>
              </a:buClr>
              <a:buSzPct val="65000"/>
              <a:buFont typeface="Monotype Sorts" pitchFamily="2" charset="2"/>
              <a:buChar char="l"/>
              <a:defRPr sz="2000">
                <a:solidFill>
                  <a:schemeClr val="tx1"/>
                </a:solidFill>
                <a:latin typeface="Arial" panose="020B0604020202020204" pitchFamily="34" charset="0"/>
              </a:defRPr>
            </a:lvl4pPr>
            <a:lvl5pPr marL="2057400" indent="-228600" algn="l">
              <a:spcBef>
                <a:spcPct val="20000"/>
              </a:spcBef>
              <a:buClr>
                <a:schemeClr val="folHlink"/>
              </a:buClr>
              <a:buSzPct val="80000"/>
              <a:buFont typeface="Monotype Sort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9pPr>
          </a:lstStyle>
          <a:p>
            <a:pPr>
              <a:buSzPct val="50000"/>
              <a:buFont typeface="Wingdings 2" panose="05020102010507070707" pitchFamily="18" charset="2"/>
              <a:buChar char="¾"/>
            </a:pPr>
            <a:r>
              <a:rPr lang="es-ES_tradnl" altLang="es-PE" sz="1500" dirty="0"/>
              <a:t>Factor de potencia en kg/m³ como datos estadísticos promedios obtenidos de las operaciones.</a:t>
            </a:r>
          </a:p>
          <a:p>
            <a:pPr>
              <a:buSzPct val="50000"/>
              <a:buFont typeface="Wingdings 2" panose="05020102010507070707" pitchFamily="18" charset="2"/>
              <a:buChar char="¾"/>
            </a:pPr>
            <a:r>
              <a:rPr lang="es-ES_tradnl" altLang="es-PE" sz="1500" dirty="0"/>
              <a:t>Tipo de explosivo.</a:t>
            </a:r>
          </a:p>
          <a:p>
            <a:pPr>
              <a:buSzPct val="50000"/>
              <a:buFont typeface="Wingdings 2" panose="05020102010507070707" pitchFamily="18" charset="2"/>
              <a:buChar char="¾"/>
            </a:pPr>
            <a:r>
              <a:rPr lang="es-ES_tradnl" altLang="es-PE" sz="1500" dirty="0"/>
              <a:t>Consumo de accesorios, iniciadores y guías.</a:t>
            </a:r>
          </a:p>
          <a:p>
            <a:pPr>
              <a:buSzPct val="50000"/>
              <a:buFont typeface="Wingdings 2" panose="05020102010507070707" pitchFamily="18" charset="2"/>
              <a:buChar char="¾"/>
            </a:pPr>
            <a:r>
              <a:rPr lang="es-ES_tradnl" altLang="es-PE" sz="1500" dirty="0"/>
              <a:t>Consumo específico de taladro, en m/m³.</a:t>
            </a:r>
          </a:p>
          <a:p>
            <a:pPr>
              <a:buSzPct val="50000"/>
              <a:buFont typeface="Wingdings 2" panose="05020102010507070707" pitchFamily="18" charset="2"/>
              <a:buChar char="¾"/>
            </a:pPr>
            <a:r>
              <a:rPr lang="es-ES_tradnl" altLang="es-PE" sz="1500" dirty="0"/>
              <a:t>Diámetro del taladro en </a:t>
            </a:r>
            <a:r>
              <a:rPr lang="es-ES_tradnl" altLang="es-PE" sz="1500" dirty="0" err="1"/>
              <a:t>mm.</a:t>
            </a:r>
            <a:endParaRPr lang="es-ES_tradnl" altLang="es-PE" sz="1500" dirty="0"/>
          </a:p>
          <a:p>
            <a:pPr>
              <a:buSzPct val="50000"/>
              <a:buFont typeface="Wingdings 2" panose="05020102010507070707" pitchFamily="18" charset="2"/>
              <a:buChar char="¾"/>
            </a:pPr>
            <a:r>
              <a:rPr lang="es-ES_tradnl" altLang="es-PE" sz="1500" dirty="0"/>
              <a:t>Longitud promedio de taladro, en m.</a:t>
            </a:r>
          </a:p>
          <a:p>
            <a:pPr>
              <a:buSzPct val="50000"/>
              <a:buFont typeface="Wingdings 2" panose="05020102010507070707" pitchFamily="18" charset="2"/>
              <a:buChar char="¾"/>
            </a:pPr>
            <a:r>
              <a:rPr lang="es-ES_tradnl" altLang="es-PE" sz="1500" dirty="0"/>
              <a:t>Modalidad de carguío del explosivo</a:t>
            </a:r>
          </a:p>
          <a:p>
            <a:pPr>
              <a:buSzPct val="50000"/>
              <a:buFont typeface="Wingdings 2" panose="05020102010507070707" pitchFamily="18" charset="2"/>
              <a:buChar char="¾"/>
            </a:pPr>
            <a:endParaRPr lang="es-ES_tradnl" altLang="es-PE" sz="1500" dirty="0">
              <a:solidFill>
                <a:schemeClr val="bg2"/>
              </a:solidFill>
            </a:endParaRPr>
          </a:p>
        </p:txBody>
      </p:sp>
      <p:sp>
        <p:nvSpPr>
          <p:cNvPr id="10" name="Rectangle 3">
            <a:extLst>
              <a:ext uri="{FF2B5EF4-FFF2-40B4-BE49-F238E27FC236}">
                <a16:creationId xmlns:a16="http://schemas.microsoft.com/office/drawing/2014/main" id="{330704D9-D0EE-4081-AD58-5FE695D1B46A}"/>
              </a:ext>
            </a:extLst>
          </p:cNvPr>
          <p:cNvSpPr>
            <a:spLocks noChangeArrowheads="1"/>
          </p:cNvSpPr>
          <p:nvPr/>
        </p:nvSpPr>
        <p:spPr bwMode="auto">
          <a:xfrm>
            <a:off x="2707341" y="2972192"/>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a. Factores de cálculo de costo de voladura</a:t>
            </a:r>
          </a:p>
        </p:txBody>
      </p:sp>
    </p:spTree>
  </p:cSld>
  <p:clrMapOvr>
    <a:masterClrMapping/>
  </p:clrMapOvr>
  <p:transition advTm="4000">
    <p:random/>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SUPERVISIÓN EN PERFORACION </a:t>
            </a:r>
          </a:p>
          <a:p>
            <a:r>
              <a:rPr lang="es-ES" sz="3000" dirty="0">
                <a:solidFill>
                  <a:srgbClr val="00F3B5"/>
                </a:solidFill>
                <a:latin typeface="Prompt" panose="00000800000000000000" pitchFamily="2" charset="-34"/>
                <a:cs typeface="Prompt" panose="00000800000000000000" pitchFamily="2" charset="-34"/>
              </a:rPr>
              <a:t>Y VOLADURA SUPERFICIAL Y SUBTERRÁNEA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8/11/2023</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20</a:t>
            </a:fld>
            <a:endParaRPr lang="es-ES_tradnl" altLang="es-PE"/>
          </a:p>
        </p:txBody>
      </p:sp>
      <p:sp>
        <p:nvSpPr>
          <p:cNvPr id="50181" name="Rectangle 5">
            <a:extLst>
              <a:ext uri="{FF2B5EF4-FFF2-40B4-BE49-F238E27FC236}">
                <a16:creationId xmlns:a16="http://schemas.microsoft.com/office/drawing/2014/main" id="{A691F458-4ACD-4999-B36E-596FC84CEBE0}"/>
              </a:ext>
            </a:extLst>
          </p:cNvPr>
          <p:cNvSpPr>
            <a:spLocks noChangeArrowheads="1"/>
          </p:cNvSpPr>
          <p:nvPr/>
        </p:nvSpPr>
        <p:spPr bwMode="auto">
          <a:xfrm>
            <a:off x="1752600" y="1771650"/>
            <a:ext cx="85725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81000" indent="-381000" algn="l">
              <a:spcBef>
                <a:spcPct val="20000"/>
              </a:spcBef>
              <a:buClr>
                <a:schemeClr val="tx2"/>
              </a:buClr>
              <a:buSzPct val="75000"/>
              <a:buFont typeface="Monotype Sorts" pitchFamily="2" charset="2"/>
              <a:buChar char="l"/>
              <a:defRPr sz="3200">
                <a:solidFill>
                  <a:schemeClr val="tx1"/>
                </a:solidFill>
                <a:latin typeface="Arial" panose="020B0604020202020204" pitchFamily="34" charset="0"/>
              </a:defRPr>
            </a:lvl1pPr>
            <a:lvl2pPr marL="857250" indent="-285750" algn="l">
              <a:spcBef>
                <a:spcPct val="20000"/>
              </a:spcBef>
              <a:buClr>
                <a:schemeClr val="folHlink"/>
              </a:buClr>
              <a:buSzPct val="80000"/>
              <a:buFont typeface="Monotype Sorts" pitchFamily="2" charset="2"/>
              <a:buChar char="n"/>
              <a:defRPr sz="2800">
                <a:solidFill>
                  <a:schemeClr val="tx1"/>
                </a:solidFill>
                <a:latin typeface="Arial" panose="020B0604020202020204" pitchFamily="34" charset="0"/>
              </a:defRPr>
            </a:lvl2pPr>
            <a:lvl3pPr marL="1276350" indent="-228600" algn="l">
              <a:spcBef>
                <a:spcPct val="20000"/>
              </a:spcBef>
              <a:buClr>
                <a:schemeClr val="tx1"/>
              </a:buClr>
              <a:buChar char="–"/>
              <a:defRPr sz="2400">
                <a:solidFill>
                  <a:schemeClr val="tx1"/>
                </a:solidFill>
                <a:latin typeface="Arial" panose="020B0604020202020204" pitchFamily="34" charset="0"/>
              </a:defRPr>
            </a:lvl3pPr>
            <a:lvl4pPr marL="1695450" indent="-228600" algn="l">
              <a:spcBef>
                <a:spcPct val="20000"/>
              </a:spcBef>
              <a:buClr>
                <a:schemeClr val="tx2"/>
              </a:buClr>
              <a:buSzPct val="65000"/>
              <a:buFont typeface="Monotype Sorts" pitchFamily="2" charset="2"/>
              <a:buChar char="l"/>
              <a:defRPr sz="2000">
                <a:solidFill>
                  <a:schemeClr val="tx1"/>
                </a:solidFill>
                <a:latin typeface="Arial" panose="020B0604020202020204" pitchFamily="34" charset="0"/>
              </a:defRPr>
            </a:lvl4pPr>
            <a:lvl5pPr marL="2114550" indent="-228600" algn="l">
              <a:spcBef>
                <a:spcPct val="20000"/>
              </a:spcBef>
              <a:buClr>
                <a:schemeClr val="folHlink"/>
              </a:buClr>
              <a:buSzPct val="80000"/>
              <a:buFont typeface="Monotype Sorts" pitchFamily="2" charset="2"/>
              <a:buChar char="n"/>
              <a:defRPr sz="2000">
                <a:solidFill>
                  <a:schemeClr val="tx1"/>
                </a:solidFill>
                <a:latin typeface="Arial" panose="020B0604020202020204" pitchFamily="34" charset="0"/>
              </a:defRPr>
            </a:lvl5pPr>
            <a:lvl6pPr marL="25717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6pPr>
            <a:lvl7pPr marL="30289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7pPr>
            <a:lvl8pPr marL="34861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8pPr>
            <a:lvl9pPr marL="39433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9pPr>
          </a:lstStyle>
          <a:p>
            <a:pPr>
              <a:buFont typeface="Monotype Sorts" pitchFamily="2" charset="2"/>
              <a:buChar char="è"/>
            </a:pPr>
            <a:endParaRPr lang="es-PE" altLang="es-PE" sz="3000">
              <a:solidFill>
                <a:schemeClr val="bg2"/>
              </a:solidFill>
            </a:endParaRPr>
          </a:p>
        </p:txBody>
      </p:sp>
      <p:sp>
        <p:nvSpPr>
          <p:cNvPr id="50182" name="Rectangle 6">
            <a:extLst>
              <a:ext uri="{FF2B5EF4-FFF2-40B4-BE49-F238E27FC236}">
                <a16:creationId xmlns:a16="http://schemas.microsoft.com/office/drawing/2014/main" id="{E47F8D0B-9654-4F09-9858-CA0DD4C69755}"/>
              </a:ext>
            </a:extLst>
          </p:cNvPr>
          <p:cNvSpPr>
            <a:spLocks noChangeArrowheads="1"/>
          </p:cNvSpPr>
          <p:nvPr/>
        </p:nvSpPr>
        <p:spPr bwMode="auto">
          <a:xfrm>
            <a:off x="2590800" y="2298979"/>
            <a:ext cx="78486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lgn="l">
              <a:spcBef>
                <a:spcPct val="20000"/>
              </a:spcBef>
              <a:buClr>
                <a:schemeClr val="tx2"/>
              </a:buClr>
              <a:buSzPct val="75000"/>
              <a:buFont typeface="Monotype Sorts" pitchFamily="2" charset="2"/>
              <a:buChar char="l"/>
              <a:defRPr sz="3200">
                <a:solidFill>
                  <a:schemeClr val="tx1"/>
                </a:solidFill>
                <a:latin typeface="Arial" panose="020B0604020202020204" pitchFamily="34" charset="0"/>
              </a:defRPr>
            </a:lvl1pPr>
            <a:lvl2pPr marL="742950" indent="-285750" algn="l">
              <a:spcBef>
                <a:spcPct val="20000"/>
              </a:spcBef>
              <a:buClr>
                <a:schemeClr val="folHlink"/>
              </a:buClr>
              <a:buSzPct val="80000"/>
              <a:buFont typeface="Monotype Sorts" pitchFamily="2" charset="2"/>
              <a:buChar char="n"/>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lr>
                <a:schemeClr val="tx2"/>
              </a:buClr>
              <a:buSzPct val="65000"/>
              <a:buFont typeface="Monotype Sorts" pitchFamily="2" charset="2"/>
              <a:buChar char="l"/>
              <a:defRPr sz="2000">
                <a:solidFill>
                  <a:schemeClr val="tx1"/>
                </a:solidFill>
                <a:latin typeface="Arial" panose="020B0604020202020204" pitchFamily="34" charset="0"/>
              </a:defRPr>
            </a:lvl4pPr>
            <a:lvl5pPr marL="2057400" indent="-228600" algn="l">
              <a:spcBef>
                <a:spcPct val="20000"/>
              </a:spcBef>
              <a:buClr>
                <a:schemeClr val="folHlink"/>
              </a:buClr>
              <a:buSzPct val="80000"/>
              <a:buFont typeface="Monotype Sort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9pPr>
          </a:lstStyle>
          <a:p>
            <a:pPr>
              <a:buSzPct val="50000"/>
              <a:buFont typeface="Wingdings 2" panose="05020102010507070707" pitchFamily="18" charset="2"/>
              <a:buChar char="¾"/>
            </a:pPr>
            <a:r>
              <a:rPr lang="es-ES_tradnl" altLang="es-PE" sz="2700" dirty="0"/>
              <a:t>Costo de explosivos</a:t>
            </a:r>
          </a:p>
          <a:p>
            <a:pPr>
              <a:buSzPct val="50000"/>
              <a:buFont typeface="Wingdings 2" panose="05020102010507070707" pitchFamily="18" charset="2"/>
              <a:buChar char="¾"/>
            </a:pPr>
            <a:r>
              <a:rPr lang="es-ES_tradnl" altLang="es-PE" sz="2700" dirty="0"/>
              <a:t>Costo por iniciadores</a:t>
            </a:r>
          </a:p>
          <a:p>
            <a:pPr>
              <a:buSzPct val="50000"/>
              <a:buFont typeface="Wingdings 2" panose="05020102010507070707" pitchFamily="18" charset="2"/>
              <a:buChar char="¾"/>
            </a:pPr>
            <a:r>
              <a:rPr lang="es-ES_tradnl" altLang="es-PE" sz="2700" dirty="0"/>
              <a:t>Costo por guía</a:t>
            </a:r>
          </a:p>
          <a:p>
            <a:pPr>
              <a:buSzPct val="50000"/>
              <a:buFont typeface="Wingdings 2" panose="05020102010507070707" pitchFamily="18" charset="2"/>
              <a:buChar char="¾"/>
            </a:pPr>
            <a:r>
              <a:rPr lang="es-ES_tradnl" altLang="es-PE" sz="2700" dirty="0"/>
              <a:t>Costo por cordón detonante</a:t>
            </a:r>
          </a:p>
          <a:p>
            <a:pPr>
              <a:buSzPct val="50000"/>
              <a:buFont typeface="Wingdings 2" panose="05020102010507070707" pitchFamily="18" charset="2"/>
              <a:buChar char="¾"/>
            </a:pPr>
            <a:r>
              <a:rPr lang="es-ES_tradnl" altLang="es-PE" sz="2700" dirty="0"/>
              <a:t>Costo por retardos de cordón</a:t>
            </a:r>
          </a:p>
          <a:p>
            <a:pPr>
              <a:buSzPct val="50000"/>
              <a:buFont typeface="Wingdings 2" panose="05020102010507070707" pitchFamily="18" charset="2"/>
              <a:buChar char="¾"/>
            </a:pPr>
            <a:r>
              <a:rPr lang="es-ES_tradnl" altLang="es-PE" sz="2700" dirty="0"/>
              <a:t>Costo por mano de obra</a:t>
            </a:r>
          </a:p>
          <a:p>
            <a:pPr>
              <a:buSzPct val="50000"/>
              <a:buFont typeface="Wingdings 2" panose="05020102010507070707" pitchFamily="18" charset="2"/>
              <a:buNone/>
            </a:pPr>
            <a:endParaRPr lang="es-ES_tradnl" altLang="es-PE" sz="1000" dirty="0"/>
          </a:p>
          <a:p>
            <a:pPr>
              <a:buSzPct val="50000"/>
              <a:buFont typeface="Wingdings 2" panose="05020102010507070707" pitchFamily="18" charset="2"/>
              <a:buNone/>
            </a:pPr>
            <a:r>
              <a:rPr lang="es-ES_tradnl" altLang="es-PE" sz="2700" dirty="0"/>
              <a:t>COSTO TOTAL DE VOLADURA</a:t>
            </a:r>
          </a:p>
        </p:txBody>
      </p:sp>
      <p:sp>
        <p:nvSpPr>
          <p:cNvPr id="8" name="Título 1">
            <a:extLst>
              <a:ext uri="{FF2B5EF4-FFF2-40B4-BE49-F238E27FC236}">
                <a16:creationId xmlns:a16="http://schemas.microsoft.com/office/drawing/2014/main" id="{F1C9401A-B94B-4D71-9B56-93D4F667080E}"/>
              </a:ext>
            </a:extLst>
          </p:cNvPr>
          <p:cNvSpPr txBox="1">
            <a:spLocks/>
          </p:cNvSpPr>
          <p:nvPr/>
        </p:nvSpPr>
        <p:spPr>
          <a:xfrm>
            <a:off x="95535" y="852360"/>
            <a:ext cx="10799380"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4.1. gestión de costos de voladura</a:t>
            </a:r>
            <a:endParaRPr lang="es-PE" sz="3600" dirty="0">
              <a:solidFill>
                <a:schemeClr val="accent3">
                  <a:lumMod val="75000"/>
                </a:schemeClr>
              </a:solidFill>
            </a:endParaRPr>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2330823" y="1633302"/>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b. Estructura de costos de voladura</a:t>
            </a:r>
          </a:p>
        </p:txBody>
      </p:sp>
    </p:spTree>
  </p:cSld>
  <p:clrMapOvr>
    <a:masterClrMapping/>
  </p:clrMapOvr>
  <p:transition advTm="4000">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8/11/2023</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21</a:t>
            </a:fld>
            <a:endParaRPr lang="es-ES_tradnl" altLang="es-PE"/>
          </a:p>
        </p:txBody>
      </p:sp>
      <p:sp>
        <p:nvSpPr>
          <p:cNvPr id="50181" name="Rectangle 5">
            <a:extLst>
              <a:ext uri="{FF2B5EF4-FFF2-40B4-BE49-F238E27FC236}">
                <a16:creationId xmlns:a16="http://schemas.microsoft.com/office/drawing/2014/main" id="{A691F458-4ACD-4999-B36E-596FC84CEBE0}"/>
              </a:ext>
            </a:extLst>
          </p:cNvPr>
          <p:cNvSpPr>
            <a:spLocks noChangeArrowheads="1"/>
          </p:cNvSpPr>
          <p:nvPr/>
        </p:nvSpPr>
        <p:spPr bwMode="auto">
          <a:xfrm>
            <a:off x="1752600" y="1771650"/>
            <a:ext cx="85725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81000" indent="-381000" algn="l">
              <a:spcBef>
                <a:spcPct val="20000"/>
              </a:spcBef>
              <a:buClr>
                <a:schemeClr val="tx2"/>
              </a:buClr>
              <a:buSzPct val="75000"/>
              <a:buFont typeface="Monotype Sorts" pitchFamily="2" charset="2"/>
              <a:buChar char="l"/>
              <a:defRPr sz="3200">
                <a:solidFill>
                  <a:schemeClr val="tx1"/>
                </a:solidFill>
                <a:latin typeface="Arial" panose="020B0604020202020204" pitchFamily="34" charset="0"/>
              </a:defRPr>
            </a:lvl1pPr>
            <a:lvl2pPr marL="857250" indent="-285750" algn="l">
              <a:spcBef>
                <a:spcPct val="20000"/>
              </a:spcBef>
              <a:buClr>
                <a:schemeClr val="folHlink"/>
              </a:buClr>
              <a:buSzPct val="80000"/>
              <a:buFont typeface="Monotype Sorts" pitchFamily="2" charset="2"/>
              <a:buChar char="n"/>
              <a:defRPr sz="2800">
                <a:solidFill>
                  <a:schemeClr val="tx1"/>
                </a:solidFill>
                <a:latin typeface="Arial" panose="020B0604020202020204" pitchFamily="34" charset="0"/>
              </a:defRPr>
            </a:lvl2pPr>
            <a:lvl3pPr marL="1276350" indent="-228600" algn="l">
              <a:spcBef>
                <a:spcPct val="20000"/>
              </a:spcBef>
              <a:buClr>
                <a:schemeClr val="tx1"/>
              </a:buClr>
              <a:buChar char="–"/>
              <a:defRPr sz="2400">
                <a:solidFill>
                  <a:schemeClr val="tx1"/>
                </a:solidFill>
                <a:latin typeface="Arial" panose="020B0604020202020204" pitchFamily="34" charset="0"/>
              </a:defRPr>
            </a:lvl3pPr>
            <a:lvl4pPr marL="1695450" indent="-228600" algn="l">
              <a:spcBef>
                <a:spcPct val="20000"/>
              </a:spcBef>
              <a:buClr>
                <a:schemeClr val="tx2"/>
              </a:buClr>
              <a:buSzPct val="65000"/>
              <a:buFont typeface="Monotype Sorts" pitchFamily="2" charset="2"/>
              <a:buChar char="l"/>
              <a:defRPr sz="2000">
                <a:solidFill>
                  <a:schemeClr val="tx1"/>
                </a:solidFill>
                <a:latin typeface="Arial" panose="020B0604020202020204" pitchFamily="34" charset="0"/>
              </a:defRPr>
            </a:lvl4pPr>
            <a:lvl5pPr marL="2114550" indent="-228600" algn="l">
              <a:spcBef>
                <a:spcPct val="20000"/>
              </a:spcBef>
              <a:buClr>
                <a:schemeClr val="folHlink"/>
              </a:buClr>
              <a:buSzPct val="80000"/>
              <a:buFont typeface="Monotype Sorts" pitchFamily="2" charset="2"/>
              <a:buChar char="n"/>
              <a:defRPr sz="2000">
                <a:solidFill>
                  <a:schemeClr val="tx1"/>
                </a:solidFill>
                <a:latin typeface="Arial" panose="020B0604020202020204" pitchFamily="34" charset="0"/>
              </a:defRPr>
            </a:lvl5pPr>
            <a:lvl6pPr marL="25717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6pPr>
            <a:lvl7pPr marL="30289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7pPr>
            <a:lvl8pPr marL="34861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8pPr>
            <a:lvl9pPr marL="39433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9pPr>
          </a:lstStyle>
          <a:p>
            <a:pPr>
              <a:buFont typeface="Monotype Sorts" pitchFamily="2" charset="2"/>
              <a:buChar char="è"/>
            </a:pPr>
            <a:endParaRPr lang="es-PE" altLang="es-PE" sz="3000">
              <a:solidFill>
                <a:schemeClr val="bg2"/>
              </a:solidFill>
            </a:endParaRPr>
          </a:p>
        </p:txBody>
      </p:sp>
      <p:sp>
        <p:nvSpPr>
          <p:cNvPr id="8" name="Título 1">
            <a:extLst>
              <a:ext uri="{FF2B5EF4-FFF2-40B4-BE49-F238E27FC236}">
                <a16:creationId xmlns:a16="http://schemas.microsoft.com/office/drawing/2014/main" id="{F1C9401A-B94B-4D71-9B56-93D4F667080E}"/>
              </a:ext>
            </a:extLst>
          </p:cNvPr>
          <p:cNvSpPr txBox="1">
            <a:spLocks/>
          </p:cNvSpPr>
          <p:nvPr/>
        </p:nvSpPr>
        <p:spPr>
          <a:xfrm>
            <a:off x="606524" y="514439"/>
            <a:ext cx="9227759"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4.1. gestión de costos de voladura</a:t>
            </a:r>
            <a:endParaRPr lang="es-PE" sz="3600" dirty="0">
              <a:solidFill>
                <a:schemeClr val="accent3">
                  <a:lumMod val="75000"/>
                </a:schemeClr>
              </a:solidFill>
            </a:endParaRPr>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3074895" y="1043795"/>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c. Factor de carga para costo de voladura</a:t>
            </a:r>
          </a:p>
        </p:txBody>
      </p:sp>
      <p:graphicFrame>
        <p:nvGraphicFramePr>
          <p:cNvPr id="11" name="Group 5509">
            <a:extLst>
              <a:ext uri="{FF2B5EF4-FFF2-40B4-BE49-F238E27FC236}">
                <a16:creationId xmlns:a16="http://schemas.microsoft.com/office/drawing/2014/main" id="{E4B56168-54D3-41CA-9D7B-46F2EDC98BDC}"/>
              </a:ext>
            </a:extLst>
          </p:cNvPr>
          <p:cNvGraphicFramePr>
            <a:graphicFrameLocks/>
          </p:cNvGraphicFramePr>
          <p:nvPr>
            <p:extLst>
              <p:ext uri="{D42A27DB-BD31-4B8C-83A1-F6EECF244321}">
                <p14:modId xmlns:p14="http://schemas.microsoft.com/office/powerpoint/2010/main" val="3764606822"/>
              </p:ext>
            </p:extLst>
          </p:nvPr>
        </p:nvGraphicFramePr>
        <p:xfrm>
          <a:off x="1866900" y="1677410"/>
          <a:ext cx="8572501" cy="4913363"/>
        </p:xfrm>
        <a:graphic>
          <a:graphicData uri="http://schemas.openxmlformats.org/drawingml/2006/table">
            <a:tbl>
              <a:tblPr/>
              <a:tblGrid>
                <a:gridCol w="1215417">
                  <a:extLst>
                    <a:ext uri="{9D8B030D-6E8A-4147-A177-3AD203B41FA5}">
                      <a16:colId xmlns:a16="http://schemas.microsoft.com/office/drawing/2014/main" val="3584472632"/>
                    </a:ext>
                  </a:extLst>
                </a:gridCol>
                <a:gridCol w="842844">
                  <a:extLst>
                    <a:ext uri="{9D8B030D-6E8A-4147-A177-3AD203B41FA5}">
                      <a16:colId xmlns:a16="http://schemas.microsoft.com/office/drawing/2014/main" val="3586968341"/>
                    </a:ext>
                  </a:extLst>
                </a:gridCol>
                <a:gridCol w="1205482">
                  <a:extLst>
                    <a:ext uri="{9D8B030D-6E8A-4147-A177-3AD203B41FA5}">
                      <a16:colId xmlns:a16="http://schemas.microsoft.com/office/drawing/2014/main" val="2160907252"/>
                    </a:ext>
                  </a:extLst>
                </a:gridCol>
                <a:gridCol w="870994">
                  <a:extLst>
                    <a:ext uri="{9D8B030D-6E8A-4147-A177-3AD203B41FA5}">
                      <a16:colId xmlns:a16="http://schemas.microsoft.com/office/drawing/2014/main" val="3155942704"/>
                    </a:ext>
                  </a:extLst>
                </a:gridCol>
                <a:gridCol w="870994">
                  <a:extLst>
                    <a:ext uri="{9D8B030D-6E8A-4147-A177-3AD203B41FA5}">
                      <a16:colId xmlns:a16="http://schemas.microsoft.com/office/drawing/2014/main" val="321608776"/>
                    </a:ext>
                  </a:extLst>
                </a:gridCol>
                <a:gridCol w="870994">
                  <a:extLst>
                    <a:ext uri="{9D8B030D-6E8A-4147-A177-3AD203B41FA5}">
                      <a16:colId xmlns:a16="http://schemas.microsoft.com/office/drawing/2014/main" val="463096258"/>
                    </a:ext>
                  </a:extLst>
                </a:gridCol>
                <a:gridCol w="870994">
                  <a:extLst>
                    <a:ext uri="{9D8B030D-6E8A-4147-A177-3AD203B41FA5}">
                      <a16:colId xmlns:a16="http://schemas.microsoft.com/office/drawing/2014/main" val="2800080659"/>
                    </a:ext>
                  </a:extLst>
                </a:gridCol>
                <a:gridCol w="870994">
                  <a:extLst>
                    <a:ext uri="{9D8B030D-6E8A-4147-A177-3AD203B41FA5}">
                      <a16:colId xmlns:a16="http://schemas.microsoft.com/office/drawing/2014/main" val="854676844"/>
                    </a:ext>
                  </a:extLst>
                </a:gridCol>
                <a:gridCol w="953788">
                  <a:extLst>
                    <a:ext uri="{9D8B030D-6E8A-4147-A177-3AD203B41FA5}">
                      <a16:colId xmlns:a16="http://schemas.microsoft.com/office/drawing/2014/main" val="4236321304"/>
                    </a:ext>
                  </a:extLst>
                </a:gridCol>
              </a:tblGrid>
              <a:tr h="344249">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tramo</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volumen </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dinamita (unid)</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1" i="0" u="none" strike="noStrike" cap="none" normalizeH="0" baseline="0" dirty="0" err="1">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anfo</a:t>
                      </a:r>
                      <a:r>
                        <a:rPr kumimoji="0" lang="es-ES" altLang="es-PE" sz="800" b="1"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 (kg)</a:t>
                      </a:r>
                      <a:endParaRPr kumimoji="0" lang="es-ES" altLang="es-PE"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cordon det.</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mecha </a:t>
                      </a:r>
                      <a:endParaRPr kumimoji="0" lang="es-ES" altLang="es-PE" sz="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de seg.</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Fulminantes</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retardos</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f de carga</a:t>
                      </a:r>
                      <a:endParaRPr kumimoji="0" lang="es-ES" altLang="es-PE" sz="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sz="8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(kg/m3)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3966683"/>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45+630 - 45+650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466.7</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120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280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0.28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7420724"/>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47+412 - 47+463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117.79</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77</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205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8419289"/>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45+700 - 45+720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824.75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82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73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180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a:t>
                      </a:r>
                      <a:endParaRPr kumimoji="0" lang="es-ES" altLang="es-PE"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4065684"/>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42+670 - 42+756</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303.64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90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50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350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0.29</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6312730"/>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48+135 - 48+160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1,127.18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198,2 (14 kg)</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130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600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0.12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6845475"/>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46+753 - 46+810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531.94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120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95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420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0.28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0552598"/>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7773252"/>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46+845 - 46+865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37.23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15 kg</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200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600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9693195"/>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42+451 - 42+474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1073.72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300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235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1350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9251505"/>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43+530 - 43+850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2698.51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640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400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1800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a:t>
                      </a:r>
                      <a:endParaRPr kumimoji="0" lang="es-ES" altLang="es-PE"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0.35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90560320"/>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43+398 - 43+485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1492.88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216</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78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320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0.25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0175598"/>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42+634 - 43+660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937.07</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648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388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0.26</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72364"/>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43+274 - 43+398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560.38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836</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72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490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a:t>
                      </a:r>
                      <a:endParaRPr kumimoji="0" lang="es-ES" altLang="es-PE" sz="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0.28</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80920663"/>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43+122 - 43+266</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1280.66</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465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30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410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0.25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6993430"/>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42+116 - 42+164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2837.74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1540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165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980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0.23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91865492"/>
                  </a:ext>
                </a:extLst>
              </a:tr>
              <a:tr h="21906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42+180 - 42+212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288.2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24</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12.5</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60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2</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800" b="0"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0.33</a:t>
                      </a:r>
                      <a:endParaRPr kumimoji="0" lang="es-ES" altLang="es-PE"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1449726"/>
                  </a:ext>
                </a:extLst>
              </a:tr>
              <a:tr h="532021">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2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2800" b="0" i="0" u="none" strike="noStrike" cap="none" normalizeH="0" baseline="0">
                        <a:ln>
                          <a:noFill/>
                        </a:ln>
                        <a:solidFill>
                          <a:schemeClr val="tx1"/>
                        </a:solidFill>
                        <a:effectLst/>
                        <a:latin typeface="Arial" panose="020B0604020202020204" pitchFamily="34" charset="0"/>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2800" b="0" i="0" u="none" strike="noStrike" cap="none" normalizeH="0" baseline="0" dirty="0">
                        <a:ln>
                          <a:noFill/>
                        </a:ln>
                        <a:solidFill>
                          <a:schemeClr val="tx1"/>
                        </a:solidFill>
                        <a:effectLst/>
                        <a:latin typeface="Arial" panose="020B0604020202020204" pitchFamily="34" charset="0"/>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2800" b="0" i="0" u="none" strike="noStrike" cap="none" normalizeH="0" baseline="0">
                        <a:ln>
                          <a:noFill/>
                        </a:ln>
                        <a:solidFill>
                          <a:schemeClr val="tx1"/>
                        </a:solidFill>
                        <a:effectLst/>
                        <a:latin typeface="Arial" panose="020B0604020202020204" pitchFamily="34" charset="0"/>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2800" b="0" i="0" u="none" strike="noStrike" cap="none" normalizeH="0" baseline="0">
                        <a:ln>
                          <a:noFill/>
                        </a:ln>
                        <a:solidFill>
                          <a:schemeClr val="tx1"/>
                        </a:solidFill>
                        <a:effectLst/>
                        <a:latin typeface="Arial" panose="020B0604020202020204" pitchFamily="34" charset="0"/>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2800" b="0" i="0" u="none" strike="noStrike" cap="none" normalizeH="0" baseline="0">
                        <a:ln>
                          <a:noFill/>
                        </a:ln>
                        <a:solidFill>
                          <a:schemeClr val="tx1"/>
                        </a:solidFill>
                        <a:effectLst/>
                        <a:latin typeface="Arial" panose="020B0604020202020204" pitchFamily="34" charset="0"/>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2800" b="0" i="0" u="none" strike="noStrike" cap="none" normalizeH="0" baseline="0">
                        <a:ln>
                          <a:noFill/>
                        </a:ln>
                        <a:solidFill>
                          <a:schemeClr val="tx1"/>
                        </a:solidFill>
                        <a:effectLst/>
                        <a:latin typeface="Arial" panose="020B0604020202020204" pitchFamily="34" charset="0"/>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2800" b="0" i="0" u="none" strike="noStrike" cap="none" normalizeH="0" baseline="0">
                        <a:ln>
                          <a:noFill/>
                        </a:ln>
                        <a:solidFill>
                          <a:schemeClr val="tx1"/>
                        </a:solidFill>
                        <a:effectLst/>
                        <a:latin typeface="Arial" panose="020B0604020202020204" pitchFamily="34" charset="0"/>
                      </a:endParaRPr>
                    </a:p>
                  </a:txBody>
                  <a:tcPr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2800" b="0" i="0" u="none" strike="noStrike" cap="none" normalizeH="0" baseline="0">
                        <a:ln>
                          <a:noFill/>
                        </a:ln>
                        <a:solidFill>
                          <a:schemeClr val="tx1"/>
                        </a:solidFill>
                        <a:effectLst/>
                        <a:latin typeface="Arial" panose="020B0604020202020204" pitchFamily="34" charset="0"/>
                      </a:endParaRPr>
                    </a:p>
                  </a:txBody>
                  <a:tcPr anchor="b"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40465472"/>
                  </a:ext>
                </a:extLst>
              </a:tr>
              <a:tr h="532021">
                <a:tc gridSpan="4">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altLang="es-PE" sz="1400" b="1" i="0" u="none" strike="noStrike" cap="none" normalizeH="0" baseline="0" dirty="0">
                          <a:ln>
                            <a:noFill/>
                          </a:ln>
                          <a:solidFill>
                            <a:srgbClr val="800000"/>
                          </a:solidFill>
                          <a:effectLst/>
                          <a:latin typeface="Arial" panose="020B0604020202020204" pitchFamily="34" charset="0"/>
                        </a:rPr>
                        <a:t>Volumen total: 56220.83</a:t>
                      </a:r>
                      <a:r>
                        <a:rPr kumimoji="0" lang="es-MX" altLang="es-PE" sz="1200" b="1" i="0" u="none" strike="noStrike" cap="none" normalizeH="0" baseline="0" dirty="0">
                          <a:ln>
                            <a:noFill/>
                          </a:ln>
                          <a:solidFill>
                            <a:schemeClr val="tx1"/>
                          </a:solidFill>
                          <a:effectLst/>
                          <a:latin typeface="Arial" panose="020B0604020202020204" pitchFamily="34" charset="0"/>
                        </a:rPr>
                        <a:t> m3</a:t>
                      </a:r>
                      <a:endParaRPr kumimoji="0" lang="es-ES" altLang="es-PE" sz="1200" b="1" i="0" u="none" strike="noStrike" cap="none" normalizeH="0" baseline="0" dirty="0">
                        <a:ln>
                          <a:noFill/>
                        </a:ln>
                        <a:solidFill>
                          <a:schemeClr val="tx1"/>
                        </a:solidFill>
                        <a:effectLst/>
                        <a:latin typeface="Arial" panose="020B0604020202020204" pitchFamily="34" charset="0"/>
                      </a:endParaRPr>
                    </a:p>
                  </a:txBody>
                  <a:tcPr anchor="b" horzOverflow="overflow">
                    <a:lnL cap="flat">
                      <a:noFill/>
                    </a:lnL>
                    <a:lnR>
                      <a:noFill/>
                    </a:lnR>
                    <a:lnT>
                      <a:noFill/>
                    </a:lnT>
                    <a:lnB>
                      <a:noFill/>
                    </a:lnB>
                    <a:lnTlToBr>
                      <a:noFill/>
                    </a:lnTlToBr>
                    <a:lnBlToTr>
                      <a:noFill/>
                    </a:lnBlToTr>
                    <a:noFill/>
                  </a:tcPr>
                </a:tc>
                <a:tc hMerge="1">
                  <a:txBody>
                    <a:bodyPr/>
                    <a:lstStyle/>
                    <a:p>
                      <a:endParaRPr lang="es-PE"/>
                    </a:p>
                  </a:txBody>
                  <a:tcPr/>
                </a:tc>
                <a:tc hMerge="1">
                  <a:txBody>
                    <a:bodyPr/>
                    <a:lstStyle/>
                    <a:p>
                      <a:endParaRPr lang="es-PE"/>
                    </a:p>
                  </a:txBody>
                  <a:tcPr/>
                </a:tc>
                <a:tc hMerge="1">
                  <a:txBody>
                    <a:bodyPr/>
                    <a:lstStyle/>
                    <a:p>
                      <a:endParaRPr lang="es-PE"/>
                    </a:p>
                  </a:txBody>
                  <a:tcPr/>
                </a:tc>
                <a:tc gridSpan="2">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12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Promedio F. carga.</a:t>
                      </a:r>
                      <a:endParaRPr kumimoji="0" lang="es-ES" altLang="es-P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horzOverflow="overflow">
                    <a:lnL>
                      <a:noFill/>
                    </a:lnL>
                    <a:lnR>
                      <a:noFill/>
                    </a:lnR>
                    <a:lnT>
                      <a:noFill/>
                    </a:lnT>
                    <a:lnB>
                      <a:noFill/>
                    </a:lnB>
                    <a:lnTlToBr>
                      <a:noFill/>
                    </a:lnTlToBr>
                    <a:lnBlToTr>
                      <a:noFill/>
                    </a:lnBlToTr>
                    <a:noFill/>
                  </a:tcPr>
                </a:tc>
                <a:tc hMerge="1">
                  <a:txBody>
                    <a:bodyPr/>
                    <a:lstStyle/>
                    <a:p>
                      <a:endParaRPr lang="es-PE"/>
                    </a:p>
                  </a:txBody>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s-ES" altLang="es-PE" sz="12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0.310</a:t>
                      </a:r>
                      <a:endParaRPr kumimoji="0" lang="es-ES" altLang="es-P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PE" sz="1200" b="1" i="0" u="none" strike="noStrike" cap="none" normalizeH="0" baseline="0">
                          <a:ln>
                            <a:noFill/>
                          </a:ln>
                          <a:solidFill>
                            <a:schemeClr val="tx1"/>
                          </a:solidFill>
                          <a:effectLst/>
                          <a:latin typeface="Tahoma" panose="020B0604030504040204" pitchFamily="34" charset="0"/>
                          <a:ea typeface="Times New Roman" panose="02020603050405020304" pitchFamily="18" charset="0"/>
                          <a:cs typeface="Tahoma" panose="020B0604030504040204" pitchFamily="34" charset="0"/>
                        </a:rPr>
                        <a:t>Kg/m3</a:t>
                      </a:r>
                      <a:endParaRPr kumimoji="0" lang="es-ES" altLang="es-P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ahoma" panose="020B060403050404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PE" altLang="es-PE" sz="2800" b="0" i="0" u="none" strike="noStrike" cap="none" normalizeH="0" baseline="0" dirty="0">
                        <a:ln>
                          <a:noFill/>
                        </a:ln>
                        <a:solidFill>
                          <a:schemeClr val="tx1"/>
                        </a:solidFill>
                        <a:effectLst/>
                        <a:latin typeface="Arial" panose="020B0604020202020204" pitchFamily="34" charset="0"/>
                      </a:endParaRPr>
                    </a:p>
                  </a:txBody>
                  <a:tcPr anchor="b"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474573463"/>
                  </a:ext>
                </a:extLst>
              </a:tr>
            </a:tbl>
          </a:graphicData>
        </a:graphic>
      </p:graphicFrame>
    </p:spTree>
    <p:extLst>
      <p:ext uri="{BB962C8B-B14F-4D97-AF65-F5344CB8AC3E}">
        <p14:creationId xmlns:p14="http://schemas.microsoft.com/office/powerpoint/2010/main" val="3887999129"/>
      </p:ext>
    </p:extLst>
  </p:cSld>
  <p:clrMapOvr>
    <a:masterClrMapping/>
  </p:clrMapOvr>
  <p:transition advTm="4000">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8/11/2023</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22</a:t>
            </a:fld>
            <a:endParaRPr lang="es-ES_tradnl" altLang="es-PE"/>
          </a:p>
        </p:txBody>
      </p:sp>
      <p:sp>
        <p:nvSpPr>
          <p:cNvPr id="50181" name="Rectangle 5">
            <a:extLst>
              <a:ext uri="{FF2B5EF4-FFF2-40B4-BE49-F238E27FC236}">
                <a16:creationId xmlns:a16="http://schemas.microsoft.com/office/drawing/2014/main" id="{A691F458-4ACD-4999-B36E-596FC84CEBE0}"/>
              </a:ext>
            </a:extLst>
          </p:cNvPr>
          <p:cNvSpPr>
            <a:spLocks noChangeArrowheads="1"/>
          </p:cNvSpPr>
          <p:nvPr/>
        </p:nvSpPr>
        <p:spPr bwMode="auto">
          <a:xfrm>
            <a:off x="1752600" y="1771650"/>
            <a:ext cx="85725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81000" indent="-381000" algn="l">
              <a:spcBef>
                <a:spcPct val="20000"/>
              </a:spcBef>
              <a:buClr>
                <a:schemeClr val="tx2"/>
              </a:buClr>
              <a:buSzPct val="75000"/>
              <a:buFont typeface="Monotype Sorts" pitchFamily="2" charset="2"/>
              <a:buChar char="l"/>
              <a:defRPr sz="3200">
                <a:solidFill>
                  <a:schemeClr val="tx1"/>
                </a:solidFill>
                <a:latin typeface="Arial" panose="020B0604020202020204" pitchFamily="34" charset="0"/>
              </a:defRPr>
            </a:lvl1pPr>
            <a:lvl2pPr marL="857250" indent="-285750" algn="l">
              <a:spcBef>
                <a:spcPct val="20000"/>
              </a:spcBef>
              <a:buClr>
                <a:schemeClr val="folHlink"/>
              </a:buClr>
              <a:buSzPct val="80000"/>
              <a:buFont typeface="Monotype Sorts" pitchFamily="2" charset="2"/>
              <a:buChar char="n"/>
              <a:defRPr sz="2800">
                <a:solidFill>
                  <a:schemeClr val="tx1"/>
                </a:solidFill>
                <a:latin typeface="Arial" panose="020B0604020202020204" pitchFamily="34" charset="0"/>
              </a:defRPr>
            </a:lvl2pPr>
            <a:lvl3pPr marL="1276350" indent="-228600" algn="l">
              <a:spcBef>
                <a:spcPct val="20000"/>
              </a:spcBef>
              <a:buClr>
                <a:schemeClr val="tx1"/>
              </a:buClr>
              <a:buChar char="–"/>
              <a:defRPr sz="2400">
                <a:solidFill>
                  <a:schemeClr val="tx1"/>
                </a:solidFill>
                <a:latin typeface="Arial" panose="020B0604020202020204" pitchFamily="34" charset="0"/>
              </a:defRPr>
            </a:lvl3pPr>
            <a:lvl4pPr marL="1695450" indent="-228600" algn="l">
              <a:spcBef>
                <a:spcPct val="20000"/>
              </a:spcBef>
              <a:buClr>
                <a:schemeClr val="tx2"/>
              </a:buClr>
              <a:buSzPct val="65000"/>
              <a:buFont typeface="Monotype Sorts" pitchFamily="2" charset="2"/>
              <a:buChar char="l"/>
              <a:defRPr sz="2000">
                <a:solidFill>
                  <a:schemeClr val="tx1"/>
                </a:solidFill>
                <a:latin typeface="Arial" panose="020B0604020202020204" pitchFamily="34" charset="0"/>
              </a:defRPr>
            </a:lvl4pPr>
            <a:lvl5pPr marL="2114550" indent="-228600" algn="l">
              <a:spcBef>
                <a:spcPct val="20000"/>
              </a:spcBef>
              <a:buClr>
                <a:schemeClr val="folHlink"/>
              </a:buClr>
              <a:buSzPct val="80000"/>
              <a:buFont typeface="Monotype Sorts" pitchFamily="2" charset="2"/>
              <a:buChar char="n"/>
              <a:defRPr sz="2000">
                <a:solidFill>
                  <a:schemeClr val="tx1"/>
                </a:solidFill>
                <a:latin typeface="Arial" panose="020B0604020202020204" pitchFamily="34" charset="0"/>
              </a:defRPr>
            </a:lvl5pPr>
            <a:lvl6pPr marL="25717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6pPr>
            <a:lvl7pPr marL="30289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7pPr>
            <a:lvl8pPr marL="34861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8pPr>
            <a:lvl9pPr marL="39433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9pPr>
          </a:lstStyle>
          <a:p>
            <a:pPr>
              <a:buFont typeface="Monotype Sorts" pitchFamily="2" charset="2"/>
              <a:buChar char="è"/>
            </a:pPr>
            <a:endParaRPr lang="es-PE" altLang="es-PE" sz="3000">
              <a:solidFill>
                <a:schemeClr val="bg2"/>
              </a:solidFill>
            </a:endParaRPr>
          </a:p>
        </p:txBody>
      </p:sp>
      <p:sp>
        <p:nvSpPr>
          <p:cNvPr id="8" name="Título 1">
            <a:extLst>
              <a:ext uri="{FF2B5EF4-FFF2-40B4-BE49-F238E27FC236}">
                <a16:creationId xmlns:a16="http://schemas.microsoft.com/office/drawing/2014/main" id="{F1C9401A-B94B-4D71-9B56-93D4F667080E}"/>
              </a:ext>
            </a:extLst>
          </p:cNvPr>
          <p:cNvSpPr txBox="1">
            <a:spLocks/>
          </p:cNvSpPr>
          <p:nvPr/>
        </p:nvSpPr>
        <p:spPr>
          <a:xfrm>
            <a:off x="812712" y="315940"/>
            <a:ext cx="8896064" cy="51835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4.2. EVALUACIÓN DE LA EFICIENCIA OPERATIVA</a:t>
            </a:r>
            <a:endParaRPr lang="es-PE" sz="3600" dirty="0">
              <a:solidFill>
                <a:schemeClr val="accent3">
                  <a:lumMod val="75000"/>
                </a:schemeClr>
              </a:solidFill>
            </a:endParaRPr>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2054810" y="943258"/>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a. Ritmo de Explotación</a:t>
            </a:r>
          </a:p>
        </p:txBody>
      </p:sp>
      <p:sp>
        <p:nvSpPr>
          <p:cNvPr id="10" name="CuadroTexto 9">
            <a:extLst>
              <a:ext uri="{FF2B5EF4-FFF2-40B4-BE49-F238E27FC236}">
                <a16:creationId xmlns:a16="http://schemas.microsoft.com/office/drawing/2014/main" id="{8BC67A78-CAFF-422B-8FD6-FB024A4F2813}"/>
              </a:ext>
            </a:extLst>
          </p:cNvPr>
          <p:cNvSpPr txBox="1"/>
          <p:nvPr/>
        </p:nvSpPr>
        <p:spPr>
          <a:xfrm>
            <a:off x="1403623" y="1489537"/>
            <a:ext cx="8415175" cy="458074"/>
          </a:xfrm>
          <a:prstGeom prst="rect">
            <a:avLst/>
          </a:prstGeom>
          <a:noFill/>
        </p:spPr>
        <p:txBody>
          <a:bodyPr wrap="square">
            <a:spAutoFit/>
          </a:bodyPr>
          <a:lstStyle/>
          <a:p>
            <a:pPr algn="just">
              <a:lnSpc>
                <a:spcPct val="150000"/>
              </a:lnSpc>
              <a:tabLst>
                <a:tab pos="180340" algn="l"/>
                <a:tab pos="540385" algn="l"/>
              </a:tabLst>
            </a:pPr>
            <a:r>
              <a:rPr lang="es-ES" sz="1800" dirty="0">
                <a:effectLst/>
                <a:latin typeface="Times New Roman" panose="02020603050405020304" pitchFamily="18" charset="0"/>
                <a:ea typeface="Times New Roman" panose="02020603050405020304" pitchFamily="18" charset="0"/>
              </a:rPr>
              <a:t>Si la mina define al ritmo de explotación, el período T está dado por:</a:t>
            </a:r>
            <a:endParaRPr lang="es-PE" sz="1800" dirty="0">
              <a:effectLst/>
              <a:latin typeface="Times New Roman" panose="02020603050405020304" pitchFamily="18" charset="0"/>
              <a:ea typeface="Times New Roman" panose="02020603050405020304" pitchFamily="18" charset="0"/>
            </a:endParaRPr>
          </a:p>
        </p:txBody>
      </p:sp>
      <p:sp>
        <p:nvSpPr>
          <p:cNvPr id="13" name="CuadroTexto 12">
            <a:extLst>
              <a:ext uri="{FF2B5EF4-FFF2-40B4-BE49-F238E27FC236}">
                <a16:creationId xmlns:a16="http://schemas.microsoft.com/office/drawing/2014/main" id="{DF66B4F8-8EA7-4508-8898-7BF2A90B42B7}"/>
              </a:ext>
            </a:extLst>
          </p:cNvPr>
          <p:cNvSpPr txBox="1"/>
          <p:nvPr/>
        </p:nvSpPr>
        <p:spPr>
          <a:xfrm>
            <a:off x="3581400" y="2037913"/>
            <a:ext cx="2029811" cy="458074"/>
          </a:xfrm>
          <a:prstGeom prst="rect">
            <a:avLst/>
          </a:prstGeom>
          <a:noFill/>
          <a:ln w="28575">
            <a:solidFill>
              <a:schemeClr val="accent3">
                <a:lumMod val="75000"/>
              </a:schemeClr>
            </a:solidFill>
          </a:ln>
        </p:spPr>
        <p:txBody>
          <a:bodyPr wrap="square">
            <a:spAutoFit/>
          </a:bodyPr>
          <a:lstStyle/>
          <a:p>
            <a:pPr algn="ctr">
              <a:lnSpc>
                <a:spcPct val="150000"/>
              </a:lnSpc>
              <a:tabLst>
                <a:tab pos="180340" algn="l"/>
                <a:tab pos="540385" algn="l"/>
              </a:tabLst>
            </a:pPr>
            <a:r>
              <a:rPr lang="es-ES" sz="1800" b="1" dirty="0">
                <a:solidFill>
                  <a:srgbClr val="000080"/>
                </a:solidFill>
                <a:effectLst/>
                <a:latin typeface="Times New Roman" panose="02020603050405020304" pitchFamily="18" charset="0"/>
                <a:ea typeface="Times New Roman" panose="02020603050405020304" pitchFamily="18" charset="0"/>
              </a:rPr>
              <a:t>T = Qm / M</a:t>
            </a:r>
            <a:endParaRPr lang="es-PE" sz="1800" dirty="0">
              <a:effectLst/>
              <a:latin typeface="Times New Roman" panose="02020603050405020304" pitchFamily="18" charset="0"/>
              <a:ea typeface="Times New Roman" panose="02020603050405020304" pitchFamily="18" charset="0"/>
            </a:endParaRPr>
          </a:p>
        </p:txBody>
      </p:sp>
      <p:sp>
        <p:nvSpPr>
          <p:cNvPr id="26" name="CuadroTexto 25">
            <a:extLst>
              <a:ext uri="{FF2B5EF4-FFF2-40B4-BE49-F238E27FC236}">
                <a16:creationId xmlns:a16="http://schemas.microsoft.com/office/drawing/2014/main" id="{6AC7C290-4556-463B-BA7D-FACE47A1725F}"/>
              </a:ext>
            </a:extLst>
          </p:cNvPr>
          <p:cNvSpPr txBox="1"/>
          <p:nvPr/>
        </p:nvSpPr>
        <p:spPr>
          <a:xfrm>
            <a:off x="2075329" y="2906987"/>
            <a:ext cx="7454153" cy="3139321"/>
          </a:xfrm>
          <a:prstGeom prst="rect">
            <a:avLst/>
          </a:prstGeom>
          <a:noFill/>
        </p:spPr>
        <p:txBody>
          <a:bodyPr wrap="square">
            <a:spAutoFit/>
          </a:bodyPr>
          <a:lstStyle/>
          <a:p>
            <a:pPr algn="just">
              <a:tabLst>
                <a:tab pos="180340" algn="l"/>
              </a:tabLst>
            </a:pPr>
            <a:r>
              <a:rPr lang="es-ES" sz="1800" dirty="0">
                <a:solidFill>
                  <a:srgbClr val="000080"/>
                </a:solidFill>
                <a:effectLst/>
                <a:latin typeface="Times New Roman" panose="02020603050405020304" pitchFamily="18" charset="0"/>
                <a:ea typeface="Times New Roman" panose="02020603050405020304" pitchFamily="18" charset="0"/>
              </a:rPr>
              <a:t>M</a:t>
            </a:r>
            <a:r>
              <a:rPr lang="es-ES" sz="1800" dirty="0">
                <a:effectLst/>
                <a:latin typeface="Times New Roman" panose="02020603050405020304" pitchFamily="18" charset="0"/>
                <a:ea typeface="Times New Roman" panose="02020603050405020304" pitchFamily="18" charset="0"/>
              </a:rPr>
              <a:t>	:	Cantidad máxima de material (estéril y mineral) a extraer en un año.</a:t>
            </a:r>
            <a:endParaRPr lang="es-PE" sz="1800" dirty="0">
              <a:effectLst/>
              <a:latin typeface="Times New Roman" panose="02020603050405020304" pitchFamily="18" charset="0"/>
              <a:ea typeface="Times New Roman" panose="02020603050405020304" pitchFamily="18" charset="0"/>
            </a:endParaRPr>
          </a:p>
          <a:p>
            <a:pPr algn="just">
              <a:tabLst>
                <a:tab pos="180340" algn="l"/>
              </a:tabLst>
            </a:pPr>
            <a:r>
              <a:rPr lang="es-ES" sz="1800" dirty="0">
                <a:solidFill>
                  <a:srgbClr val="000080"/>
                </a:solidFill>
                <a:effectLst/>
                <a:latin typeface="Times New Roman" panose="02020603050405020304" pitchFamily="18" charset="0"/>
                <a:ea typeface="Times New Roman" panose="02020603050405020304" pitchFamily="18" charset="0"/>
              </a:rPr>
              <a:t>C</a:t>
            </a:r>
            <a:r>
              <a:rPr lang="es-ES" sz="1800" dirty="0">
                <a:effectLst/>
                <a:latin typeface="Times New Roman" panose="02020603050405020304" pitchFamily="18" charset="0"/>
                <a:ea typeface="Times New Roman" panose="02020603050405020304" pitchFamily="18" charset="0"/>
              </a:rPr>
              <a:t>	:	Cantidad máxima de mineral a tratar en un año.</a:t>
            </a:r>
            <a:endParaRPr lang="es-PE" sz="1800" dirty="0">
              <a:effectLst/>
              <a:latin typeface="Times New Roman" panose="02020603050405020304" pitchFamily="18" charset="0"/>
              <a:ea typeface="Times New Roman" panose="02020603050405020304" pitchFamily="18" charset="0"/>
            </a:endParaRPr>
          </a:p>
          <a:p>
            <a:pPr algn="just">
              <a:tabLst>
                <a:tab pos="180340" algn="l"/>
              </a:tabLst>
            </a:pPr>
            <a:r>
              <a:rPr lang="es-ES" sz="1800" dirty="0">
                <a:solidFill>
                  <a:srgbClr val="000080"/>
                </a:solidFill>
                <a:effectLst/>
                <a:latin typeface="Times New Roman" panose="02020603050405020304" pitchFamily="18" charset="0"/>
                <a:ea typeface="Times New Roman" panose="02020603050405020304" pitchFamily="18" charset="0"/>
              </a:rPr>
              <a:t>R</a:t>
            </a:r>
            <a:r>
              <a:rPr lang="es-ES" sz="1800" dirty="0">
                <a:effectLst/>
                <a:latin typeface="Times New Roman" panose="02020603050405020304" pitchFamily="18" charset="0"/>
                <a:ea typeface="Times New Roman" panose="02020603050405020304" pitchFamily="18" charset="0"/>
              </a:rPr>
              <a:t> 	:	Cantidad máxima de fino a producir en un año.</a:t>
            </a:r>
            <a:endParaRPr lang="es-PE" sz="1800" dirty="0">
              <a:effectLst/>
              <a:latin typeface="Times New Roman" panose="02020603050405020304" pitchFamily="18" charset="0"/>
              <a:ea typeface="Times New Roman" panose="02020603050405020304" pitchFamily="18" charset="0"/>
            </a:endParaRPr>
          </a:p>
          <a:p>
            <a:pPr algn="just">
              <a:tabLst>
                <a:tab pos="180340" algn="l"/>
              </a:tabLst>
            </a:pPr>
            <a:r>
              <a:rPr lang="es-ES" sz="1800" dirty="0">
                <a:solidFill>
                  <a:srgbClr val="000080"/>
                </a:solidFill>
                <a:effectLst/>
                <a:latin typeface="Times New Roman" panose="02020603050405020304" pitchFamily="18" charset="0"/>
                <a:ea typeface="Times New Roman" panose="02020603050405020304" pitchFamily="18" charset="0"/>
              </a:rPr>
              <a:t>m</a:t>
            </a:r>
            <a:r>
              <a:rPr lang="es-ES" sz="1800" dirty="0">
                <a:effectLst/>
                <a:latin typeface="Times New Roman" panose="02020603050405020304" pitchFamily="18" charset="0"/>
                <a:ea typeface="Times New Roman" panose="02020603050405020304" pitchFamily="18" charset="0"/>
              </a:rPr>
              <a:t>	:	Costo de mina por unidad de material, independiente de la ley de la unidad explotada (perforación, tronadura, 		carguío y transporte).</a:t>
            </a:r>
            <a:endParaRPr lang="es-PE" sz="1800" dirty="0">
              <a:effectLst/>
              <a:latin typeface="Times New Roman" panose="02020603050405020304" pitchFamily="18" charset="0"/>
              <a:ea typeface="Times New Roman" panose="02020603050405020304" pitchFamily="18" charset="0"/>
            </a:endParaRPr>
          </a:p>
          <a:p>
            <a:pPr algn="just">
              <a:tabLst>
                <a:tab pos="180340" algn="l"/>
              </a:tabLst>
            </a:pPr>
            <a:r>
              <a:rPr lang="es-ES" sz="1800" b="1" dirty="0">
                <a:solidFill>
                  <a:srgbClr val="000080"/>
                </a:solidFill>
                <a:effectLst/>
                <a:latin typeface="Times New Roman" panose="02020603050405020304" pitchFamily="18" charset="0"/>
                <a:ea typeface="Times New Roman" panose="02020603050405020304" pitchFamily="18" charset="0"/>
              </a:rPr>
              <a:t>c</a:t>
            </a:r>
            <a:r>
              <a:rPr lang="es-ES" sz="1800" dirty="0">
                <a:effectLst/>
                <a:latin typeface="Times New Roman" panose="02020603050405020304" pitchFamily="18" charset="0"/>
                <a:ea typeface="Times New Roman" panose="02020603050405020304" pitchFamily="18" charset="0"/>
              </a:rPr>
              <a:t>	:	Costo por unidad de mineral tratado.</a:t>
            </a:r>
            <a:endParaRPr lang="es-PE" sz="1800" dirty="0">
              <a:effectLst/>
              <a:latin typeface="Times New Roman" panose="02020603050405020304" pitchFamily="18" charset="0"/>
              <a:ea typeface="Times New Roman" panose="02020603050405020304" pitchFamily="18" charset="0"/>
            </a:endParaRPr>
          </a:p>
          <a:p>
            <a:pPr algn="just">
              <a:tabLst>
                <a:tab pos="180340" algn="l"/>
              </a:tabLst>
            </a:pPr>
            <a:r>
              <a:rPr lang="es-ES" sz="1800" b="1" dirty="0">
                <a:solidFill>
                  <a:srgbClr val="000080"/>
                </a:solidFill>
                <a:effectLst/>
                <a:latin typeface="Times New Roman" panose="02020603050405020304" pitchFamily="18" charset="0"/>
                <a:ea typeface="Times New Roman" panose="02020603050405020304" pitchFamily="18" charset="0"/>
              </a:rPr>
              <a:t>r</a:t>
            </a:r>
            <a:r>
              <a:rPr lang="es-ES" sz="1800" dirty="0">
                <a:effectLst/>
                <a:latin typeface="Times New Roman" panose="02020603050405020304" pitchFamily="18" charset="0"/>
                <a:ea typeface="Times New Roman" panose="02020603050405020304" pitchFamily="18" charset="0"/>
              </a:rPr>
              <a:t>	:	Costo por unidad de producto incluyendo fundición, refinería y ventas.</a:t>
            </a:r>
            <a:endParaRPr lang="es-PE" sz="1800" dirty="0">
              <a:effectLst/>
              <a:latin typeface="Times New Roman" panose="02020603050405020304" pitchFamily="18" charset="0"/>
              <a:ea typeface="Times New Roman" panose="02020603050405020304" pitchFamily="18" charset="0"/>
            </a:endParaRPr>
          </a:p>
          <a:p>
            <a:pPr algn="just">
              <a:tabLst>
                <a:tab pos="180340" algn="l"/>
              </a:tabLst>
            </a:pPr>
            <a:r>
              <a:rPr lang="es-ES" sz="1800" b="1" dirty="0">
                <a:solidFill>
                  <a:srgbClr val="000080"/>
                </a:solidFill>
                <a:effectLst/>
                <a:latin typeface="Times New Roman" panose="02020603050405020304" pitchFamily="18" charset="0"/>
                <a:ea typeface="Times New Roman" panose="02020603050405020304" pitchFamily="18" charset="0"/>
              </a:rPr>
              <a:t>f</a:t>
            </a:r>
            <a:r>
              <a:rPr lang="es-ES" sz="1800" dirty="0">
                <a:effectLst/>
                <a:latin typeface="Times New Roman" panose="02020603050405020304" pitchFamily="18" charset="0"/>
                <a:ea typeface="Times New Roman" panose="02020603050405020304" pitchFamily="18" charset="0"/>
              </a:rPr>
              <a:t>	:	Costos fijo.</a:t>
            </a:r>
            <a:endParaRPr lang="es-PE" sz="1800" dirty="0">
              <a:effectLst/>
              <a:latin typeface="Times New Roman" panose="02020603050405020304" pitchFamily="18" charset="0"/>
              <a:ea typeface="Times New Roman" panose="02020603050405020304" pitchFamily="18" charset="0"/>
            </a:endParaRPr>
          </a:p>
          <a:p>
            <a:pPr algn="just">
              <a:tabLst>
                <a:tab pos="180340" algn="l"/>
              </a:tabLst>
            </a:pPr>
            <a:r>
              <a:rPr lang="es-ES" sz="1800" b="1" dirty="0">
                <a:solidFill>
                  <a:srgbClr val="000080"/>
                </a:solidFill>
                <a:effectLst/>
                <a:latin typeface="Times New Roman" panose="02020603050405020304" pitchFamily="18" charset="0"/>
                <a:ea typeface="Times New Roman" panose="02020603050405020304" pitchFamily="18" charset="0"/>
              </a:rPr>
              <a:t>s</a:t>
            </a:r>
            <a:r>
              <a:rPr lang="es-ES" sz="1800" dirty="0">
                <a:effectLst/>
                <a:latin typeface="Times New Roman" panose="02020603050405020304" pitchFamily="18" charset="0"/>
                <a:ea typeface="Times New Roman" panose="02020603050405020304" pitchFamily="18" charset="0"/>
              </a:rPr>
              <a:t>	:	Precio de venta.</a:t>
            </a:r>
            <a:endParaRPr lang="es-PE" sz="1800" dirty="0">
              <a:effectLst/>
              <a:latin typeface="Times New Roman" panose="02020603050405020304" pitchFamily="18" charset="0"/>
              <a:ea typeface="Times New Roman" panose="02020603050405020304" pitchFamily="18" charset="0"/>
            </a:endParaRPr>
          </a:p>
          <a:p>
            <a:r>
              <a:rPr lang="es-ES" sz="1800" b="1" dirty="0">
                <a:solidFill>
                  <a:srgbClr val="000080"/>
                </a:solidFill>
                <a:effectLst/>
                <a:latin typeface="Times New Roman" panose="02020603050405020304" pitchFamily="18" charset="0"/>
                <a:ea typeface="Times New Roman" panose="02020603050405020304" pitchFamily="18" charset="0"/>
              </a:rPr>
              <a:t>u</a:t>
            </a:r>
            <a:r>
              <a:rPr lang="es-ES" sz="1800" dirty="0">
                <a:effectLst/>
                <a:latin typeface="Times New Roman" panose="02020603050405020304" pitchFamily="18" charset="0"/>
                <a:ea typeface="Times New Roman" panose="02020603050405020304" pitchFamily="18" charset="0"/>
              </a:rPr>
              <a:t>	:	Recuperación metalúrgica</a:t>
            </a:r>
          </a:p>
          <a:p>
            <a:endParaRPr lang="es-PE" dirty="0"/>
          </a:p>
        </p:txBody>
      </p:sp>
      <p:sp>
        <p:nvSpPr>
          <p:cNvPr id="28" name="CuadroTexto 27">
            <a:extLst>
              <a:ext uri="{FF2B5EF4-FFF2-40B4-BE49-F238E27FC236}">
                <a16:creationId xmlns:a16="http://schemas.microsoft.com/office/drawing/2014/main" id="{71C7F3E0-EA76-40D2-9BBC-0BBE9A648FB8}"/>
              </a:ext>
            </a:extLst>
          </p:cNvPr>
          <p:cNvSpPr txBox="1"/>
          <p:nvPr/>
        </p:nvSpPr>
        <p:spPr>
          <a:xfrm>
            <a:off x="1752600" y="2518663"/>
            <a:ext cx="6185646" cy="369332"/>
          </a:xfrm>
          <a:prstGeom prst="rect">
            <a:avLst/>
          </a:prstGeom>
          <a:noFill/>
        </p:spPr>
        <p:txBody>
          <a:bodyPr wrap="square">
            <a:spAutoFit/>
          </a:bodyPr>
          <a:lstStyle/>
          <a:p>
            <a:r>
              <a:rPr lang="es-ES" sz="1800" dirty="0">
                <a:effectLst/>
                <a:latin typeface="Times New Roman" panose="02020603050405020304" pitchFamily="18" charset="0"/>
                <a:ea typeface="Times New Roman" panose="02020603050405020304" pitchFamily="18" charset="0"/>
              </a:rPr>
              <a:t>Donde:</a:t>
            </a:r>
            <a:endParaRPr lang="es-PE" dirty="0"/>
          </a:p>
        </p:txBody>
      </p:sp>
    </p:spTree>
    <p:extLst>
      <p:ext uri="{BB962C8B-B14F-4D97-AF65-F5344CB8AC3E}">
        <p14:creationId xmlns:p14="http://schemas.microsoft.com/office/powerpoint/2010/main" val="1493947925"/>
      </p:ext>
    </p:extLst>
  </p:cSld>
  <p:clrMapOvr>
    <a:masterClrMapping/>
  </p:clrMapOvr>
  <p:transition advTm="4000">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8/11/2023</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23</a:t>
            </a:fld>
            <a:endParaRPr lang="es-ES_tradnl" altLang="es-PE"/>
          </a:p>
        </p:txBody>
      </p:sp>
      <p:sp>
        <p:nvSpPr>
          <p:cNvPr id="50181" name="Rectangle 5">
            <a:extLst>
              <a:ext uri="{FF2B5EF4-FFF2-40B4-BE49-F238E27FC236}">
                <a16:creationId xmlns:a16="http://schemas.microsoft.com/office/drawing/2014/main" id="{A691F458-4ACD-4999-B36E-596FC84CEBE0}"/>
              </a:ext>
            </a:extLst>
          </p:cNvPr>
          <p:cNvSpPr>
            <a:spLocks noChangeArrowheads="1"/>
          </p:cNvSpPr>
          <p:nvPr/>
        </p:nvSpPr>
        <p:spPr bwMode="auto">
          <a:xfrm>
            <a:off x="1752600" y="1771650"/>
            <a:ext cx="85725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81000" indent="-381000" algn="l">
              <a:spcBef>
                <a:spcPct val="20000"/>
              </a:spcBef>
              <a:buClr>
                <a:schemeClr val="tx2"/>
              </a:buClr>
              <a:buSzPct val="75000"/>
              <a:buFont typeface="Monotype Sorts" pitchFamily="2" charset="2"/>
              <a:buChar char="l"/>
              <a:defRPr sz="3200">
                <a:solidFill>
                  <a:schemeClr val="tx1"/>
                </a:solidFill>
                <a:latin typeface="Arial" panose="020B0604020202020204" pitchFamily="34" charset="0"/>
              </a:defRPr>
            </a:lvl1pPr>
            <a:lvl2pPr marL="857250" indent="-285750" algn="l">
              <a:spcBef>
                <a:spcPct val="20000"/>
              </a:spcBef>
              <a:buClr>
                <a:schemeClr val="folHlink"/>
              </a:buClr>
              <a:buSzPct val="80000"/>
              <a:buFont typeface="Monotype Sorts" pitchFamily="2" charset="2"/>
              <a:buChar char="n"/>
              <a:defRPr sz="2800">
                <a:solidFill>
                  <a:schemeClr val="tx1"/>
                </a:solidFill>
                <a:latin typeface="Arial" panose="020B0604020202020204" pitchFamily="34" charset="0"/>
              </a:defRPr>
            </a:lvl2pPr>
            <a:lvl3pPr marL="1276350" indent="-228600" algn="l">
              <a:spcBef>
                <a:spcPct val="20000"/>
              </a:spcBef>
              <a:buClr>
                <a:schemeClr val="tx1"/>
              </a:buClr>
              <a:buChar char="–"/>
              <a:defRPr sz="2400">
                <a:solidFill>
                  <a:schemeClr val="tx1"/>
                </a:solidFill>
                <a:latin typeface="Arial" panose="020B0604020202020204" pitchFamily="34" charset="0"/>
              </a:defRPr>
            </a:lvl3pPr>
            <a:lvl4pPr marL="1695450" indent="-228600" algn="l">
              <a:spcBef>
                <a:spcPct val="20000"/>
              </a:spcBef>
              <a:buClr>
                <a:schemeClr val="tx2"/>
              </a:buClr>
              <a:buSzPct val="65000"/>
              <a:buFont typeface="Monotype Sorts" pitchFamily="2" charset="2"/>
              <a:buChar char="l"/>
              <a:defRPr sz="2000">
                <a:solidFill>
                  <a:schemeClr val="tx1"/>
                </a:solidFill>
                <a:latin typeface="Arial" panose="020B0604020202020204" pitchFamily="34" charset="0"/>
              </a:defRPr>
            </a:lvl4pPr>
            <a:lvl5pPr marL="2114550" indent="-228600" algn="l">
              <a:spcBef>
                <a:spcPct val="20000"/>
              </a:spcBef>
              <a:buClr>
                <a:schemeClr val="folHlink"/>
              </a:buClr>
              <a:buSzPct val="80000"/>
              <a:buFont typeface="Monotype Sorts" pitchFamily="2" charset="2"/>
              <a:buChar char="n"/>
              <a:defRPr sz="2000">
                <a:solidFill>
                  <a:schemeClr val="tx1"/>
                </a:solidFill>
                <a:latin typeface="Arial" panose="020B0604020202020204" pitchFamily="34" charset="0"/>
              </a:defRPr>
            </a:lvl5pPr>
            <a:lvl6pPr marL="25717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6pPr>
            <a:lvl7pPr marL="30289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7pPr>
            <a:lvl8pPr marL="34861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8pPr>
            <a:lvl9pPr marL="39433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9pPr>
          </a:lstStyle>
          <a:p>
            <a:pPr>
              <a:buFont typeface="Monotype Sorts" pitchFamily="2" charset="2"/>
              <a:buChar char="è"/>
            </a:pPr>
            <a:endParaRPr lang="es-PE" altLang="es-PE" sz="3000">
              <a:solidFill>
                <a:schemeClr val="bg2"/>
              </a:solidFill>
            </a:endParaRPr>
          </a:p>
        </p:txBody>
      </p:sp>
      <p:sp>
        <p:nvSpPr>
          <p:cNvPr id="8" name="Título 1">
            <a:extLst>
              <a:ext uri="{FF2B5EF4-FFF2-40B4-BE49-F238E27FC236}">
                <a16:creationId xmlns:a16="http://schemas.microsoft.com/office/drawing/2014/main" id="{F1C9401A-B94B-4D71-9B56-93D4F667080E}"/>
              </a:ext>
            </a:extLst>
          </p:cNvPr>
          <p:cNvSpPr txBox="1">
            <a:spLocks/>
          </p:cNvSpPr>
          <p:nvPr/>
        </p:nvSpPr>
        <p:spPr>
          <a:xfrm>
            <a:off x="812712" y="414230"/>
            <a:ext cx="9003641" cy="420060"/>
          </a:xfrm>
          <a:prstGeom prst="rect">
            <a:avLst/>
          </a:prstGeom>
        </p:spPr>
        <p:txBody>
          <a:bodyP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4.2. EVALUACIÓN DE LA EFICIENCIA OPERATIVA</a:t>
            </a:r>
            <a:endParaRPr lang="es-PE" sz="3600" dirty="0">
              <a:solidFill>
                <a:schemeClr val="accent3">
                  <a:lumMod val="75000"/>
                </a:schemeClr>
              </a:solidFill>
            </a:endParaRPr>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1486488" y="861597"/>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c. Beneficio económico</a:t>
            </a:r>
          </a:p>
        </p:txBody>
      </p:sp>
      <p:sp>
        <p:nvSpPr>
          <p:cNvPr id="22" name="CuadroTexto 21">
            <a:extLst>
              <a:ext uri="{FF2B5EF4-FFF2-40B4-BE49-F238E27FC236}">
                <a16:creationId xmlns:a16="http://schemas.microsoft.com/office/drawing/2014/main" id="{F8AC728D-B14A-4BAA-BF5F-6B716D1391EF}"/>
              </a:ext>
            </a:extLst>
          </p:cNvPr>
          <p:cNvSpPr txBox="1"/>
          <p:nvPr/>
        </p:nvSpPr>
        <p:spPr>
          <a:xfrm>
            <a:off x="1999959" y="1386860"/>
            <a:ext cx="4737365" cy="458074"/>
          </a:xfrm>
          <a:prstGeom prst="rect">
            <a:avLst/>
          </a:prstGeom>
          <a:noFill/>
        </p:spPr>
        <p:txBody>
          <a:bodyPr wrap="square">
            <a:spAutoFit/>
          </a:bodyPr>
          <a:lstStyle/>
          <a:p>
            <a:pPr algn="just">
              <a:lnSpc>
                <a:spcPct val="150000"/>
              </a:lnSpc>
              <a:tabLst>
                <a:tab pos="180340" algn="l"/>
                <a:tab pos="450215" algn="l"/>
                <a:tab pos="900430" algn="l"/>
              </a:tabLst>
            </a:pPr>
            <a:r>
              <a:rPr lang="es-ES" sz="1800" dirty="0">
                <a:effectLst/>
                <a:latin typeface="Times New Roman" panose="02020603050405020304" pitchFamily="18" charset="0"/>
                <a:ea typeface="Times New Roman" panose="02020603050405020304" pitchFamily="18" charset="0"/>
              </a:rPr>
              <a:t>El beneficio está dado por la siguiente expresión:</a:t>
            </a:r>
            <a:endParaRPr lang="es-PE" sz="1800" dirty="0">
              <a:effectLst/>
              <a:latin typeface="Times New Roman" panose="02020603050405020304" pitchFamily="18" charset="0"/>
              <a:ea typeface="Times New Roman" panose="02020603050405020304" pitchFamily="18" charset="0"/>
            </a:endParaRPr>
          </a:p>
        </p:txBody>
      </p:sp>
      <p:sp>
        <p:nvSpPr>
          <p:cNvPr id="24" name="CuadroTexto 23">
            <a:extLst>
              <a:ext uri="{FF2B5EF4-FFF2-40B4-BE49-F238E27FC236}">
                <a16:creationId xmlns:a16="http://schemas.microsoft.com/office/drawing/2014/main" id="{000A1731-31D9-462C-8B5D-495F009E50F7}"/>
              </a:ext>
            </a:extLst>
          </p:cNvPr>
          <p:cNvSpPr txBox="1"/>
          <p:nvPr/>
        </p:nvSpPr>
        <p:spPr>
          <a:xfrm>
            <a:off x="2212511" y="2132641"/>
            <a:ext cx="4331576" cy="369332"/>
          </a:xfrm>
          <a:prstGeom prst="rect">
            <a:avLst/>
          </a:prstGeom>
          <a:noFill/>
          <a:ln w="28575">
            <a:solidFill>
              <a:schemeClr val="accent3">
                <a:lumMod val="75000"/>
              </a:schemeClr>
            </a:solidFill>
          </a:ln>
        </p:spPr>
        <p:txBody>
          <a:bodyPr wrap="square">
            <a:spAutoFit/>
          </a:bodyPr>
          <a:lstStyle/>
          <a:p>
            <a:r>
              <a:rPr lang="es-ES" sz="1800" b="1" dirty="0">
                <a:solidFill>
                  <a:srgbClr val="000080"/>
                </a:solidFill>
                <a:effectLst/>
                <a:latin typeface="Times New Roman" panose="02020603050405020304" pitchFamily="18" charset="0"/>
                <a:ea typeface="Times New Roman" panose="02020603050405020304" pitchFamily="18" charset="0"/>
                <a:cs typeface="Times New Roman" panose="02020603050405020304" pitchFamily="18" charset="0"/>
              </a:rPr>
              <a:t> P = (s - r) x </a:t>
            </a:r>
            <a:r>
              <a:rPr lang="es-ES" sz="1800" b="1" dirty="0" err="1">
                <a:solidFill>
                  <a:srgbClr val="000080"/>
                </a:solidFill>
                <a:effectLst/>
                <a:latin typeface="Times New Roman" panose="02020603050405020304" pitchFamily="18" charset="0"/>
                <a:ea typeface="Times New Roman" panose="02020603050405020304" pitchFamily="18" charset="0"/>
                <a:cs typeface="Times New Roman" panose="02020603050405020304" pitchFamily="18" charset="0"/>
              </a:rPr>
              <a:t>Qr</a:t>
            </a:r>
            <a:r>
              <a:rPr lang="es-ES" sz="1800" b="1" dirty="0">
                <a:solidFill>
                  <a:srgbClr val="000080"/>
                </a:solidFill>
                <a:effectLst/>
                <a:latin typeface="Times New Roman" panose="02020603050405020304" pitchFamily="18" charset="0"/>
                <a:ea typeface="Times New Roman" panose="02020603050405020304" pitchFamily="18" charset="0"/>
                <a:cs typeface="Times New Roman" panose="02020603050405020304" pitchFamily="18" charset="0"/>
              </a:rPr>
              <a:t> - c x </a:t>
            </a:r>
            <a:r>
              <a:rPr lang="es-ES" sz="1800" b="1" dirty="0" err="1">
                <a:solidFill>
                  <a:srgbClr val="000080"/>
                </a:solidFill>
                <a:effectLst/>
                <a:latin typeface="Times New Roman" panose="02020603050405020304" pitchFamily="18" charset="0"/>
                <a:ea typeface="Times New Roman" panose="02020603050405020304" pitchFamily="18" charset="0"/>
                <a:cs typeface="Times New Roman" panose="02020603050405020304" pitchFamily="18" charset="0"/>
              </a:rPr>
              <a:t>Qc</a:t>
            </a:r>
            <a:r>
              <a:rPr lang="es-ES" sz="1800" b="1" dirty="0">
                <a:solidFill>
                  <a:srgbClr val="000080"/>
                </a:solidFill>
                <a:effectLst/>
                <a:latin typeface="Times New Roman" panose="02020603050405020304" pitchFamily="18" charset="0"/>
                <a:ea typeface="Times New Roman" panose="02020603050405020304" pitchFamily="18" charset="0"/>
                <a:cs typeface="Times New Roman" panose="02020603050405020304" pitchFamily="18" charset="0"/>
              </a:rPr>
              <a:t> - m x Qm - (f x T)</a:t>
            </a:r>
            <a:endParaRPr lang="es-PE" dirty="0">
              <a:latin typeface="Times New Roman" panose="02020603050405020304" pitchFamily="18" charset="0"/>
              <a:cs typeface="Times New Roman" panose="02020603050405020304" pitchFamily="18" charset="0"/>
            </a:endParaRPr>
          </a:p>
        </p:txBody>
      </p:sp>
      <p:sp>
        <p:nvSpPr>
          <p:cNvPr id="26" name="CuadroTexto 25">
            <a:extLst>
              <a:ext uri="{FF2B5EF4-FFF2-40B4-BE49-F238E27FC236}">
                <a16:creationId xmlns:a16="http://schemas.microsoft.com/office/drawing/2014/main" id="{6AC7C290-4556-463B-BA7D-FACE47A1725F}"/>
              </a:ext>
            </a:extLst>
          </p:cNvPr>
          <p:cNvSpPr txBox="1"/>
          <p:nvPr/>
        </p:nvSpPr>
        <p:spPr>
          <a:xfrm>
            <a:off x="2416539" y="2938666"/>
            <a:ext cx="8462682" cy="1477328"/>
          </a:xfrm>
          <a:prstGeom prst="rect">
            <a:avLst/>
          </a:prstGeom>
          <a:noFill/>
        </p:spPr>
        <p:txBody>
          <a:bodyPr wrap="square">
            <a:spAutoFit/>
          </a:bodyPr>
          <a:lstStyle/>
          <a:p>
            <a:pPr algn="just">
              <a:tabLst>
                <a:tab pos="450215" algn="l"/>
                <a:tab pos="900430" algn="l"/>
              </a:tabLst>
            </a:pPr>
            <a:r>
              <a:rPr lang="es-ES" sz="1800" dirty="0">
                <a:solidFill>
                  <a:srgbClr val="000080"/>
                </a:solidFill>
                <a:effectLst/>
                <a:latin typeface="Times New Roman" panose="02020603050405020304" pitchFamily="18" charset="0"/>
                <a:ea typeface="Times New Roman" panose="02020603050405020304" pitchFamily="18" charset="0"/>
              </a:rPr>
              <a:t>Qm</a:t>
            </a:r>
            <a:r>
              <a:rPr lang="es-ES" sz="1800" dirty="0">
                <a:effectLst/>
                <a:latin typeface="Times New Roman" panose="02020603050405020304" pitchFamily="18" charset="0"/>
                <a:ea typeface="Times New Roman" panose="02020603050405020304" pitchFamily="18" charset="0"/>
              </a:rPr>
              <a:t>		:	Cantidad de material a extraer en un período de T años. Limitado por M.</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Lst>
            </a:pPr>
            <a:r>
              <a:rPr lang="es-ES" sz="1800" dirty="0" err="1">
                <a:solidFill>
                  <a:srgbClr val="000080"/>
                </a:solidFill>
                <a:effectLst/>
                <a:latin typeface="Times New Roman" panose="02020603050405020304" pitchFamily="18" charset="0"/>
                <a:ea typeface="Times New Roman" panose="02020603050405020304" pitchFamily="18" charset="0"/>
              </a:rPr>
              <a:t>Qc</a:t>
            </a:r>
            <a:r>
              <a:rPr lang="es-ES" sz="1800" dirty="0">
                <a:effectLst/>
                <a:latin typeface="Times New Roman" panose="02020603050405020304" pitchFamily="18" charset="0"/>
                <a:ea typeface="Times New Roman" panose="02020603050405020304" pitchFamily="18" charset="0"/>
              </a:rPr>
              <a:t>		:	Cantidad de mineral a tratar en un período de T años. Limitado por C.</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Lst>
            </a:pPr>
            <a:r>
              <a:rPr lang="es-ES" sz="1800" dirty="0" err="1">
                <a:solidFill>
                  <a:srgbClr val="000080"/>
                </a:solidFill>
                <a:effectLst/>
                <a:latin typeface="Times New Roman" panose="02020603050405020304" pitchFamily="18" charset="0"/>
                <a:ea typeface="Times New Roman" panose="02020603050405020304" pitchFamily="18" charset="0"/>
              </a:rPr>
              <a:t>Qr</a:t>
            </a:r>
            <a:r>
              <a:rPr lang="es-ES" sz="1800" dirty="0">
                <a:effectLst/>
                <a:latin typeface="Times New Roman" panose="02020603050405020304" pitchFamily="18" charset="0"/>
                <a:ea typeface="Times New Roman" panose="02020603050405020304" pitchFamily="18" charset="0"/>
              </a:rPr>
              <a:t>		:	Cantidad de producto obtenido en un período de T años. Limitado por R.</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Lst>
            </a:pPr>
            <a:r>
              <a:rPr lang="es-ES" sz="1800" dirty="0">
                <a:solidFill>
                  <a:srgbClr val="000080"/>
                </a:solidFill>
                <a:effectLst/>
                <a:latin typeface="Times New Roman" panose="02020603050405020304" pitchFamily="18" charset="0"/>
                <a:ea typeface="Times New Roman" panose="02020603050405020304" pitchFamily="18" charset="0"/>
              </a:rPr>
              <a:t>T</a:t>
            </a:r>
            <a:r>
              <a:rPr lang="es-ES" sz="1800" dirty="0">
                <a:effectLst/>
                <a:latin typeface="Times New Roman" panose="02020603050405020304" pitchFamily="18" charset="0"/>
                <a:ea typeface="Times New Roman" panose="02020603050405020304" pitchFamily="18" charset="0"/>
              </a:rPr>
              <a:t>		:	Período de operación en años.</a:t>
            </a:r>
            <a:endParaRPr lang="es-PE" sz="1800" dirty="0">
              <a:effectLst/>
              <a:latin typeface="Times New Roman" panose="02020603050405020304" pitchFamily="18" charset="0"/>
              <a:ea typeface="Times New Roman" panose="02020603050405020304" pitchFamily="18" charset="0"/>
            </a:endParaRPr>
          </a:p>
          <a:p>
            <a:endParaRPr lang="es-PE" dirty="0"/>
          </a:p>
        </p:txBody>
      </p:sp>
      <p:sp>
        <p:nvSpPr>
          <p:cNvPr id="14" name="CuadroTexto 13">
            <a:extLst>
              <a:ext uri="{FF2B5EF4-FFF2-40B4-BE49-F238E27FC236}">
                <a16:creationId xmlns:a16="http://schemas.microsoft.com/office/drawing/2014/main" id="{A80ADDD8-0157-4470-8DEA-F7B372ADF731}"/>
              </a:ext>
            </a:extLst>
          </p:cNvPr>
          <p:cNvSpPr txBox="1"/>
          <p:nvPr/>
        </p:nvSpPr>
        <p:spPr>
          <a:xfrm>
            <a:off x="1999959" y="2573816"/>
            <a:ext cx="6096000" cy="369332"/>
          </a:xfrm>
          <a:prstGeom prst="rect">
            <a:avLst/>
          </a:prstGeom>
          <a:noFill/>
        </p:spPr>
        <p:txBody>
          <a:bodyPr wrap="square">
            <a:spAutoFit/>
          </a:bodyPr>
          <a:lstStyle/>
          <a:p>
            <a:r>
              <a:rPr lang="es-ES" sz="1800" dirty="0">
                <a:effectLst/>
                <a:latin typeface="Times New Roman" panose="02020603050405020304" pitchFamily="18" charset="0"/>
                <a:ea typeface="Times New Roman" panose="02020603050405020304" pitchFamily="18" charset="0"/>
              </a:rPr>
              <a:t>Donde:</a:t>
            </a:r>
            <a:endParaRPr lang="es-PE" dirty="0"/>
          </a:p>
        </p:txBody>
      </p:sp>
      <p:pic>
        <p:nvPicPr>
          <p:cNvPr id="5" name="Imagen 4">
            <a:extLst>
              <a:ext uri="{FF2B5EF4-FFF2-40B4-BE49-F238E27FC236}">
                <a16:creationId xmlns:a16="http://schemas.microsoft.com/office/drawing/2014/main" id="{4A9591B0-0329-4639-9403-4AA6EEBE68F1}"/>
              </a:ext>
            </a:extLst>
          </p:cNvPr>
          <p:cNvPicPr>
            <a:picLocks noChangeAspect="1"/>
          </p:cNvPicPr>
          <p:nvPr/>
        </p:nvPicPr>
        <p:blipFill>
          <a:blip r:embed="rId3"/>
          <a:stretch>
            <a:fillRect/>
          </a:stretch>
        </p:blipFill>
        <p:spPr>
          <a:xfrm>
            <a:off x="2202854" y="4201019"/>
            <a:ext cx="8682466" cy="2242751"/>
          </a:xfrm>
          <a:prstGeom prst="rect">
            <a:avLst/>
          </a:prstGeom>
        </p:spPr>
      </p:pic>
    </p:spTree>
    <p:extLst>
      <p:ext uri="{BB962C8B-B14F-4D97-AF65-F5344CB8AC3E}">
        <p14:creationId xmlns:p14="http://schemas.microsoft.com/office/powerpoint/2010/main" val="728918054"/>
      </p:ext>
    </p:extLst>
  </p:cSld>
  <p:clrMapOvr>
    <a:masterClrMapping/>
  </p:clrMapOvr>
  <p:transition advTm="4000">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8/11/2023</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24</a:t>
            </a:fld>
            <a:endParaRPr lang="es-ES_tradnl" altLang="es-PE"/>
          </a:p>
        </p:txBody>
      </p:sp>
      <p:sp>
        <p:nvSpPr>
          <p:cNvPr id="50181" name="Rectangle 5">
            <a:extLst>
              <a:ext uri="{FF2B5EF4-FFF2-40B4-BE49-F238E27FC236}">
                <a16:creationId xmlns:a16="http://schemas.microsoft.com/office/drawing/2014/main" id="{A691F458-4ACD-4999-B36E-596FC84CEBE0}"/>
              </a:ext>
            </a:extLst>
          </p:cNvPr>
          <p:cNvSpPr>
            <a:spLocks noChangeArrowheads="1"/>
          </p:cNvSpPr>
          <p:nvPr/>
        </p:nvSpPr>
        <p:spPr bwMode="auto">
          <a:xfrm>
            <a:off x="1752600" y="1771650"/>
            <a:ext cx="85725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81000" indent="-381000" algn="l">
              <a:spcBef>
                <a:spcPct val="20000"/>
              </a:spcBef>
              <a:buClr>
                <a:schemeClr val="tx2"/>
              </a:buClr>
              <a:buSzPct val="75000"/>
              <a:buFont typeface="Monotype Sorts" pitchFamily="2" charset="2"/>
              <a:buChar char="l"/>
              <a:defRPr sz="3200">
                <a:solidFill>
                  <a:schemeClr val="tx1"/>
                </a:solidFill>
                <a:latin typeface="Arial" panose="020B0604020202020204" pitchFamily="34" charset="0"/>
              </a:defRPr>
            </a:lvl1pPr>
            <a:lvl2pPr marL="857250" indent="-285750" algn="l">
              <a:spcBef>
                <a:spcPct val="20000"/>
              </a:spcBef>
              <a:buClr>
                <a:schemeClr val="folHlink"/>
              </a:buClr>
              <a:buSzPct val="80000"/>
              <a:buFont typeface="Monotype Sorts" pitchFamily="2" charset="2"/>
              <a:buChar char="n"/>
              <a:defRPr sz="2800">
                <a:solidFill>
                  <a:schemeClr val="tx1"/>
                </a:solidFill>
                <a:latin typeface="Arial" panose="020B0604020202020204" pitchFamily="34" charset="0"/>
              </a:defRPr>
            </a:lvl2pPr>
            <a:lvl3pPr marL="1276350" indent="-228600" algn="l">
              <a:spcBef>
                <a:spcPct val="20000"/>
              </a:spcBef>
              <a:buClr>
                <a:schemeClr val="tx1"/>
              </a:buClr>
              <a:buChar char="–"/>
              <a:defRPr sz="2400">
                <a:solidFill>
                  <a:schemeClr val="tx1"/>
                </a:solidFill>
                <a:latin typeface="Arial" panose="020B0604020202020204" pitchFamily="34" charset="0"/>
              </a:defRPr>
            </a:lvl3pPr>
            <a:lvl4pPr marL="1695450" indent="-228600" algn="l">
              <a:spcBef>
                <a:spcPct val="20000"/>
              </a:spcBef>
              <a:buClr>
                <a:schemeClr val="tx2"/>
              </a:buClr>
              <a:buSzPct val="65000"/>
              <a:buFont typeface="Monotype Sorts" pitchFamily="2" charset="2"/>
              <a:buChar char="l"/>
              <a:defRPr sz="2000">
                <a:solidFill>
                  <a:schemeClr val="tx1"/>
                </a:solidFill>
                <a:latin typeface="Arial" panose="020B0604020202020204" pitchFamily="34" charset="0"/>
              </a:defRPr>
            </a:lvl4pPr>
            <a:lvl5pPr marL="2114550" indent="-228600" algn="l">
              <a:spcBef>
                <a:spcPct val="20000"/>
              </a:spcBef>
              <a:buClr>
                <a:schemeClr val="folHlink"/>
              </a:buClr>
              <a:buSzPct val="80000"/>
              <a:buFont typeface="Monotype Sorts" pitchFamily="2" charset="2"/>
              <a:buChar char="n"/>
              <a:defRPr sz="2000">
                <a:solidFill>
                  <a:schemeClr val="tx1"/>
                </a:solidFill>
                <a:latin typeface="Arial" panose="020B0604020202020204" pitchFamily="34" charset="0"/>
              </a:defRPr>
            </a:lvl5pPr>
            <a:lvl6pPr marL="25717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6pPr>
            <a:lvl7pPr marL="30289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7pPr>
            <a:lvl8pPr marL="34861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8pPr>
            <a:lvl9pPr marL="39433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9pPr>
          </a:lstStyle>
          <a:p>
            <a:pPr>
              <a:buFont typeface="Monotype Sorts" pitchFamily="2" charset="2"/>
              <a:buChar char="è"/>
            </a:pPr>
            <a:endParaRPr lang="es-PE" altLang="es-PE" sz="3000">
              <a:solidFill>
                <a:schemeClr val="bg2"/>
              </a:solidFill>
            </a:endParaRPr>
          </a:p>
        </p:txBody>
      </p:sp>
      <p:sp>
        <p:nvSpPr>
          <p:cNvPr id="8" name="Título 1">
            <a:extLst>
              <a:ext uri="{FF2B5EF4-FFF2-40B4-BE49-F238E27FC236}">
                <a16:creationId xmlns:a16="http://schemas.microsoft.com/office/drawing/2014/main" id="{F1C9401A-B94B-4D71-9B56-93D4F667080E}"/>
              </a:ext>
            </a:extLst>
          </p:cNvPr>
          <p:cNvSpPr txBox="1">
            <a:spLocks/>
          </p:cNvSpPr>
          <p:nvPr/>
        </p:nvSpPr>
        <p:spPr>
          <a:xfrm>
            <a:off x="812712" y="469165"/>
            <a:ext cx="8896064" cy="365125"/>
          </a:xfrm>
          <a:prstGeom prst="rect">
            <a:avLst/>
          </a:prstGeom>
        </p:spPr>
        <p:txBody>
          <a:bodyPr>
            <a:normAutofit fontScale="62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4.2. EVALUACIÓN DE LA EFICIENCIA OPERATIVA</a:t>
            </a:r>
            <a:endParaRPr lang="es-PE" sz="3600" dirty="0">
              <a:solidFill>
                <a:schemeClr val="accent3">
                  <a:lumMod val="75000"/>
                </a:schemeClr>
              </a:solidFill>
            </a:endParaRPr>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1486488" y="861597"/>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c. Estabilidad de Taludes</a:t>
            </a:r>
          </a:p>
        </p:txBody>
      </p:sp>
      <p:sp>
        <p:nvSpPr>
          <p:cNvPr id="22" name="CuadroTexto 21">
            <a:extLst>
              <a:ext uri="{FF2B5EF4-FFF2-40B4-BE49-F238E27FC236}">
                <a16:creationId xmlns:a16="http://schemas.microsoft.com/office/drawing/2014/main" id="{F8AC728D-B14A-4BAA-BF5F-6B716D1391EF}"/>
              </a:ext>
            </a:extLst>
          </p:cNvPr>
          <p:cNvSpPr txBox="1"/>
          <p:nvPr/>
        </p:nvSpPr>
        <p:spPr>
          <a:xfrm>
            <a:off x="1251678" y="1859704"/>
            <a:ext cx="2329722" cy="3970318"/>
          </a:xfrm>
          <a:prstGeom prst="rect">
            <a:avLst/>
          </a:prstGeom>
          <a:noFill/>
        </p:spPr>
        <p:txBody>
          <a:bodyPr wrap="square">
            <a:spAutoFit/>
          </a:bodyPr>
          <a:lstStyle/>
          <a:p>
            <a:pPr algn="just">
              <a:tabLst>
                <a:tab pos="180340" algn="l"/>
                <a:tab pos="450215" algn="l"/>
                <a:tab pos="900430" algn="l"/>
              </a:tabLst>
            </a:pPr>
            <a:r>
              <a:rPr lang="es-ES" sz="1800" dirty="0">
                <a:effectLst/>
                <a:latin typeface="Times New Roman" panose="02020603050405020304" pitchFamily="18" charset="0"/>
                <a:ea typeface="Times New Roman" panose="02020603050405020304" pitchFamily="18" charset="0"/>
              </a:rPr>
              <a:t>Los taludes después de la voladura deben quedar estables y seguros para poder continuar el ciclo de minado.</a:t>
            </a:r>
          </a:p>
          <a:p>
            <a:pPr algn="just">
              <a:tabLst>
                <a:tab pos="180340" algn="l"/>
                <a:tab pos="450215" algn="l"/>
                <a:tab pos="900430" algn="l"/>
              </a:tabLst>
            </a:pPr>
            <a:r>
              <a:rPr lang="es-ES" sz="1800" dirty="0">
                <a:effectLst/>
                <a:latin typeface="Times New Roman" panose="02020603050405020304" pitchFamily="18" charset="0"/>
                <a:ea typeface="Times New Roman" panose="02020603050405020304" pitchFamily="18" charset="0"/>
              </a:rPr>
              <a:t>A medida que avanza la limpieza los taludes deben ser perfilados.</a:t>
            </a:r>
          </a:p>
          <a:p>
            <a:pPr algn="just">
              <a:tabLst>
                <a:tab pos="180340" algn="l"/>
                <a:tab pos="450215" algn="l"/>
                <a:tab pos="900430" algn="l"/>
              </a:tabLst>
            </a:pPr>
            <a:r>
              <a:rPr lang="es-ES" sz="1800" dirty="0">
                <a:effectLst/>
                <a:latin typeface="Times New Roman" panose="02020603050405020304" pitchFamily="18" charset="0"/>
                <a:ea typeface="Times New Roman" panose="02020603050405020304" pitchFamily="18" charset="0"/>
              </a:rPr>
              <a:t>El área de geotecnia debe dar el soporte diario para la estabilización de taludes.</a:t>
            </a:r>
            <a:endParaRPr lang="es-PE" sz="1800" dirty="0">
              <a:effectLst/>
              <a:latin typeface="Times New Roman" panose="02020603050405020304" pitchFamily="18" charset="0"/>
              <a:ea typeface="Times New Roman" panose="02020603050405020304" pitchFamily="18" charset="0"/>
            </a:endParaRPr>
          </a:p>
        </p:txBody>
      </p:sp>
      <p:pic>
        <p:nvPicPr>
          <p:cNvPr id="12" name="Picture 9">
            <a:extLst>
              <a:ext uri="{FF2B5EF4-FFF2-40B4-BE49-F238E27FC236}">
                <a16:creationId xmlns:a16="http://schemas.microsoft.com/office/drawing/2014/main" id="{17AF8D8F-8CF3-4FCB-A543-EEC4B1CDE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062239" y="7916"/>
            <a:ext cx="4995732" cy="773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667870"/>
      </p:ext>
    </p:extLst>
  </p:cSld>
  <p:clrMapOvr>
    <a:masterClrMapping/>
  </p:clrMapOvr>
  <p:transition advTm="4000">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8/11/2023</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25</a:t>
            </a:fld>
            <a:endParaRPr lang="es-ES_tradnl" altLang="es-PE"/>
          </a:p>
        </p:txBody>
      </p:sp>
      <p:sp>
        <p:nvSpPr>
          <p:cNvPr id="8" name="Título 1">
            <a:extLst>
              <a:ext uri="{FF2B5EF4-FFF2-40B4-BE49-F238E27FC236}">
                <a16:creationId xmlns:a16="http://schemas.microsoft.com/office/drawing/2014/main" id="{F1C9401A-B94B-4D71-9B56-93D4F667080E}"/>
              </a:ext>
            </a:extLst>
          </p:cNvPr>
          <p:cNvSpPr txBox="1">
            <a:spLocks/>
          </p:cNvSpPr>
          <p:nvPr/>
        </p:nvSpPr>
        <p:spPr>
          <a:xfrm>
            <a:off x="812712" y="200675"/>
            <a:ext cx="10799380"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4.2. EVALUACIÓN DE LA EFICIENCIA OPERATIVA</a:t>
            </a:r>
            <a:endParaRPr lang="es-PE" sz="3600" dirty="0">
              <a:solidFill>
                <a:schemeClr val="accent3">
                  <a:lumMod val="75000"/>
                </a:schemeClr>
              </a:solidFill>
            </a:endParaRPr>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1486488" y="861597"/>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c. Estabilidad de Taludes</a:t>
            </a:r>
          </a:p>
        </p:txBody>
      </p:sp>
      <p:sp>
        <p:nvSpPr>
          <p:cNvPr id="22" name="CuadroTexto 21">
            <a:extLst>
              <a:ext uri="{FF2B5EF4-FFF2-40B4-BE49-F238E27FC236}">
                <a16:creationId xmlns:a16="http://schemas.microsoft.com/office/drawing/2014/main" id="{F8AC728D-B14A-4BAA-BF5F-6B716D1391EF}"/>
              </a:ext>
            </a:extLst>
          </p:cNvPr>
          <p:cNvSpPr txBox="1"/>
          <p:nvPr/>
        </p:nvSpPr>
        <p:spPr>
          <a:xfrm>
            <a:off x="1208545" y="3081107"/>
            <a:ext cx="2415988" cy="1754326"/>
          </a:xfrm>
          <a:prstGeom prst="rect">
            <a:avLst/>
          </a:prstGeom>
          <a:noFill/>
        </p:spPr>
        <p:txBody>
          <a:bodyPr wrap="square">
            <a:spAutoFit/>
          </a:bodyPr>
          <a:lstStyle/>
          <a:p>
            <a:pPr algn="just" eaLnBrk="1" hangingPunct="1"/>
            <a:r>
              <a:rPr lang="es-ES_tradnl" altLang="es-PE" dirty="0">
                <a:latin typeface="Times New Roman" panose="02020603050405020304" pitchFamily="18" charset="0"/>
                <a:cs typeface="Times New Roman" panose="02020603050405020304" pitchFamily="18" charset="0"/>
              </a:rPr>
              <a:t>Descripción geotécnica de las estructuras        (Orientación, Espaciado, Persistencia, Rugosidad, relleno, filtraciones)</a:t>
            </a:r>
            <a:endParaRPr lang="es-PE" altLang="es-PE" dirty="0">
              <a:latin typeface="Times New Roman" panose="02020603050405020304" pitchFamily="18" charset="0"/>
              <a:cs typeface="Times New Roman" panose="02020603050405020304" pitchFamily="18" charset="0"/>
            </a:endParaRPr>
          </a:p>
        </p:txBody>
      </p:sp>
      <p:pic>
        <p:nvPicPr>
          <p:cNvPr id="10" name="Picture 7" descr="d1">
            <a:extLst>
              <a:ext uri="{FF2B5EF4-FFF2-40B4-BE49-F238E27FC236}">
                <a16:creationId xmlns:a16="http://schemas.microsoft.com/office/drawing/2014/main" id="{FBB0A0AA-2023-44DE-ABCF-1E0DD20BFC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581400" y="1875117"/>
            <a:ext cx="8030692" cy="4500562"/>
          </a:xfrm>
          <a:prstGeom prst="rect">
            <a:avLst/>
          </a:prstGeom>
          <a:noFill/>
        </p:spPr>
      </p:pic>
      <p:sp>
        <p:nvSpPr>
          <p:cNvPr id="11" name="Rectangle 5">
            <a:extLst>
              <a:ext uri="{FF2B5EF4-FFF2-40B4-BE49-F238E27FC236}">
                <a16:creationId xmlns:a16="http://schemas.microsoft.com/office/drawing/2014/main" id="{F6FF1884-AAA8-4129-B74D-6523A6C04142}"/>
              </a:ext>
            </a:extLst>
          </p:cNvPr>
          <p:cNvSpPr>
            <a:spLocks noChangeArrowheads="1"/>
          </p:cNvSpPr>
          <p:nvPr/>
        </p:nvSpPr>
        <p:spPr bwMode="auto">
          <a:xfrm>
            <a:off x="3624533" y="1581964"/>
            <a:ext cx="7742714"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pPr>
            <a:r>
              <a:rPr lang="es-MX" altLang="es-PE" sz="2400" b="1" dirty="0">
                <a:solidFill>
                  <a:schemeClr val="accent3">
                    <a:lumMod val="75000"/>
                  </a:schemeClr>
                </a:solidFill>
              </a:rPr>
              <a:t>Caracterización de las Discontinuidades</a:t>
            </a:r>
            <a:endParaRPr lang="es-ES_tradnl" altLang="es-PE" b="1" dirty="0">
              <a:solidFill>
                <a:schemeClr val="accent3">
                  <a:lumMod val="75000"/>
                </a:schemeClr>
              </a:solidFill>
            </a:endParaRPr>
          </a:p>
        </p:txBody>
      </p:sp>
    </p:spTree>
    <p:extLst>
      <p:ext uri="{BB962C8B-B14F-4D97-AF65-F5344CB8AC3E}">
        <p14:creationId xmlns:p14="http://schemas.microsoft.com/office/powerpoint/2010/main" val="1319243287"/>
      </p:ext>
    </p:extLst>
  </p:cSld>
  <p:clrMapOvr>
    <a:masterClrMapping/>
  </p:clrMapOvr>
  <p:transition advTm="4000">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8/11/2023</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26</a:t>
            </a:fld>
            <a:endParaRPr lang="es-ES_tradnl" altLang="es-PE"/>
          </a:p>
        </p:txBody>
      </p:sp>
      <p:sp>
        <p:nvSpPr>
          <p:cNvPr id="8" name="Título 1">
            <a:extLst>
              <a:ext uri="{FF2B5EF4-FFF2-40B4-BE49-F238E27FC236}">
                <a16:creationId xmlns:a16="http://schemas.microsoft.com/office/drawing/2014/main" id="{F1C9401A-B94B-4D71-9B56-93D4F667080E}"/>
              </a:ext>
            </a:extLst>
          </p:cNvPr>
          <p:cNvSpPr txBox="1">
            <a:spLocks/>
          </p:cNvSpPr>
          <p:nvPr/>
        </p:nvSpPr>
        <p:spPr>
          <a:xfrm>
            <a:off x="812712" y="200675"/>
            <a:ext cx="10799380"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4.2. EVALUACIÓN DE LA EFICIENCIA OPERATIVA</a:t>
            </a:r>
            <a:endParaRPr lang="es-PE" sz="3600" dirty="0">
              <a:solidFill>
                <a:schemeClr val="accent3">
                  <a:lumMod val="75000"/>
                </a:schemeClr>
              </a:solidFill>
            </a:endParaRPr>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1486488" y="861597"/>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c. Estabilidad de Taludes</a:t>
            </a:r>
          </a:p>
        </p:txBody>
      </p:sp>
      <p:pic>
        <p:nvPicPr>
          <p:cNvPr id="4" name="Imagen 3">
            <a:extLst>
              <a:ext uri="{FF2B5EF4-FFF2-40B4-BE49-F238E27FC236}">
                <a16:creationId xmlns:a16="http://schemas.microsoft.com/office/drawing/2014/main" id="{6A01E4FD-4464-43F4-B9B6-0C2C446073AE}"/>
              </a:ext>
            </a:extLst>
          </p:cNvPr>
          <p:cNvPicPr>
            <a:picLocks noChangeAspect="1"/>
          </p:cNvPicPr>
          <p:nvPr/>
        </p:nvPicPr>
        <p:blipFill>
          <a:blip r:embed="rId3"/>
          <a:stretch>
            <a:fillRect/>
          </a:stretch>
        </p:blipFill>
        <p:spPr>
          <a:xfrm>
            <a:off x="2097741" y="1407254"/>
            <a:ext cx="9029220" cy="5159399"/>
          </a:xfrm>
          <a:prstGeom prst="rect">
            <a:avLst/>
          </a:prstGeom>
        </p:spPr>
      </p:pic>
    </p:spTree>
    <p:extLst>
      <p:ext uri="{BB962C8B-B14F-4D97-AF65-F5344CB8AC3E}">
        <p14:creationId xmlns:p14="http://schemas.microsoft.com/office/powerpoint/2010/main" val="1022229183"/>
      </p:ext>
    </p:extLst>
  </p:cSld>
  <p:clrMapOvr>
    <a:masterClrMapping/>
  </p:clrMapOvr>
  <p:transition advTm="4000">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8/11/2023</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27</a:t>
            </a:fld>
            <a:endParaRPr lang="es-ES_tradnl" altLang="es-PE"/>
          </a:p>
        </p:txBody>
      </p:sp>
      <p:sp>
        <p:nvSpPr>
          <p:cNvPr id="8" name="Título 1">
            <a:extLst>
              <a:ext uri="{FF2B5EF4-FFF2-40B4-BE49-F238E27FC236}">
                <a16:creationId xmlns:a16="http://schemas.microsoft.com/office/drawing/2014/main" id="{F1C9401A-B94B-4D71-9B56-93D4F667080E}"/>
              </a:ext>
            </a:extLst>
          </p:cNvPr>
          <p:cNvSpPr txBox="1">
            <a:spLocks/>
          </p:cNvSpPr>
          <p:nvPr/>
        </p:nvSpPr>
        <p:spPr>
          <a:xfrm>
            <a:off x="812712" y="200675"/>
            <a:ext cx="10799380" cy="633615"/>
          </a:xfrm>
          <a:prstGeom prst="rect">
            <a:avLst/>
          </a:prstGeom>
        </p:spPr>
        <p:txBody>
          <a:bodyP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4.2. EVALUACIÓN DE LA EFICIENCIA OPERATIVA</a:t>
            </a:r>
            <a:endParaRPr lang="es-PE" sz="3600" dirty="0">
              <a:solidFill>
                <a:schemeClr val="accent3">
                  <a:lumMod val="75000"/>
                </a:schemeClr>
              </a:solidFill>
            </a:endParaRPr>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1486488" y="861597"/>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c. Estabilidad de Taludes</a:t>
            </a:r>
          </a:p>
        </p:txBody>
      </p:sp>
      <p:pic>
        <p:nvPicPr>
          <p:cNvPr id="10" name="Picture 7">
            <a:extLst>
              <a:ext uri="{FF2B5EF4-FFF2-40B4-BE49-F238E27FC236}">
                <a16:creationId xmlns:a16="http://schemas.microsoft.com/office/drawing/2014/main" id="{64153081-ACDA-4C13-8E22-A0C25E5D78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5184" y="2116762"/>
            <a:ext cx="3981983" cy="350277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8969071-C964-458A-94CE-5F24E85FF125}"/>
              </a:ext>
            </a:extLst>
          </p:cNvPr>
          <p:cNvPicPr>
            <a:picLocks noChangeAspect="1"/>
          </p:cNvPicPr>
          <p:nvPr/>
        </p:nvPicPr>
        <p:blipFill>
          <a:blip r:embed="rId4"/>
          <a:stretch>
            <a:fillRect/>
          </a:stretch>
        </p:blipFill>
        <p:spPr>
          <a:xfrm>
            <a:off x="5468471" y="1379947"/>
            <a:ext cx="5681161" cy="5413119"/>
          </a:xfrm>
          <a:prstGeom prst="rect">
            <a:avLst/>
          </a:prstGeom>
          <a:ln>
            <a:solidFill>
              <a:schemeClr val="tx1"/>
            </a:solidFill>
          </a:ln>
        </p:spPr>
      </p:pic>
    </p:spTree>
    <p:extLst>
      <p:ext uri="{BB962C8B-B14F-4D97-AF65-F5344CB8AC3E}">
        <p14:creationId xmlns:p14="http://schemas.microsoft.com/office/powerpoint/2010/main" val="2716564372"/>
      </p:ext>
    </p:extLst>
  </p:cSld>
  <p:clrMapOvr>
    <a:masterClrMapping/>
  </p:clrMapOvr>
  <p:transition advTm="4000">
    <p:random/>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ítulo 1">
            <a:extLst>
              <a:ext uri="{FF2B5EF4-FFF2-40B4-BE49-F238E27FC236}">
                <a16:creationId xmlns:a16="http://schemas.microsoft.com/office/drawing/2014/main" id="{F1C9401A-B94B-4D71-9B56-93D4F667080E}"/>
              </a:ext>
            </a:extLst>
          </p:cNvPr>
          <p:cNvSpPr txBox="1">
            <a:spLocks/>
          </p:cNvSpPr>
          <p:nvPr/>
        </p:nvSpPr>
        <p:spPr>
          <a:xfrm>
            <a:off x="6412091" y="501651"/>
            <a:ext cx="4395340" cy="17162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n-US" sz="2700" kern="1200" dirty="0">
                <a:solidFill>
                  <a:schemeClr val="tx1"/>
                </a:solidFill>
                <a:latin typeface="+mj-lt"/>
                <a:ea typeface="+mj-ea"/>
                <a:cs typeface="+mj-cs"/>
              </a:rPr>
              <a:t>4.3. </a:t>
            </a:r>
            <a:r>
              <a:rPr lang="en-US" sz="2700" kern="1200" dirty="0" err="1">
                <a:solidFill>
                  <a:schemeClr val="tx1"/>
                </a:solidFill>
                <a:latin typeface="+mj-lt"/>
                <a:ea typeface="+mj-ea"/>
                <a:cs typeface="+mj-cs"/>
              </a:rPr>
              <a:t>optimización</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costos</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perforación</a:t>
            </a:r>
            <a:r>
              <a:rPr lang="en-US" sz="2700" kern="1200" dirty="0">
                <a:solidFill>
                  <a:schemeClr val="tx1"/>
                </a:solidFill>
                <a:latin typeface="+mj-lt"/>
                <a:ea typeface="+mj-ea"/>
                <a:cs typeface="+mj-cs"/>
              </a:rPr>
              <a:t> y </a:t>
            </a:r>
            <a:r>
              <a:rPr lang="en-US" sz="2700" kern="1200" dirty="0" err="1">
                <a:solidFill>
                  <a:schemeClr val="tx1"/>
                </a:solidFill>
                <a:latin typeface="+mj-lt"/>
                <a:ea typeface="+mj-ea"/>
                <a:cs typeface="+mj-cs"/>
              </a:rPr>
              <a:t>voladura</a:t>
            </a:r>
            <a:endParaRPr lang="en-US" sz="27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9D892475-F876-40DB-926A-D6A75F50D4BD}"/>
              </a:ext>
            </a:extLst>
          </p:cNvPr>
          <p:cNvPicPr>
            <a:picLocks noChangeAspect="1"/>
          </p:cNvPicPr>
          <p:nvPr/>
        </p:nvPicPr>
        <p:blipFill>
          <a:blip r:embed="rId3"/>
          <a:stretch>
            <a:fillRect/>
          </a:stretch>
        </p:blipFill>
        <p:spPr>
          <a:xfrm>
            <a:off x="279143" y="366463"/>
            <a:ext cx="5221625" cy="6125074"/>
          </a:xfrm>
          <a:prstGeom prst="rect">
            <a:avLst/>
          </a:prstGeom>
        </p:spPr>
      </p:pic>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6592D7EA-006F-4E9D-BA74-AB864EC46E02}" type="datetime1">
              <a:rPr lang="en-US">
                <a:solidFill>
                  <a:srgbClr val="FFFFFF"/>
                </a:solidFill>
              </a:rPr>
              <a:pPr>
                <a:spcAft>
                  <a:spcPts val="600"/>
                </a:spcAft>
              </a:pPr>
              <a:t>11/8/2023</a:t>
            </a:fld>
            <a:endParaRPr lang="en-US">
              <a:solidFill>
                <a:srgbClr val="FFFFFF"/>
              </a:solidFill>
            </a:endParaRPr>
          </a:p>
        </p:txBody>
      </p:sp>
      <p:sp>
        <p:nvSpPr>
          <p:cNvPr id="10" name="CuadroTexto 9">
            <a:extLst>
              <a:ext uri="{FF2B5EF4-FFF2-40B4-BE49-F238E27FC236}">
                <a16:creationId xmlns:a16="http://schemas.microsoft.com/office/drawing/2014/main" id="{31ECCB30-A878-416D-9E5A-2EE1702D1DD5}"/>
              </a:ext>
            </a:extLst>
          </p:cNvPr>
          <p:cNvSpPr txBox="1"/>
          <p:nvPr/>
        </p:nvSpPr>
        <p:spPr>
          <a:xfrm>
            <a:off x="6392583" y="2645922"/>
            <a:ext cx="4434721" cy="3710427"/>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000" dirty="0" err="1">
                <a:solidFill>
                  <a:schemeClr val="tx1">
                    <a:alpha val="80000"/>
                  </a:schemeClr>
                </a:solidFill>
              </a:rPr>
              <a:t>Cada</a:t>
            </a:r>
            <a:r>
              <a:rPr lang="en-US" sz="2000" dirty="0">
                <a:solidFill>
                  <a:schemeClr val="tx1">
                    <a:alpha val="80000"/>
                  </a:schemeClr>
                </a:solidFill>
              </a:rPr>
              <a:t> paso debe ser </a:t>
            </a:r>
            <a:r>
              <a:rPr lang="en-US" sz="2000" dirty="0" err="1">
                <a:solidFill>
                  <a:schemeClr val="tx1">
                    <a:alpha val="80000"/>
                  </a:schemeClr>
                </a:solidFill>
              </a:rPr>
              <a:t>completado</a:t>
            </a:r>
            <a:r>
              <a:rPr lang="en-US" sz="2000" dirty="0">
                <a:solidFill>
                  <a:schemeClr val="tx1">
                    <a:alpha val="80000"/>
                  </a:schemeClr>
                </a:solidFill>
              </a:rPr>
              <a:t> la </a:t>
            </a:r>
            <a:r>
              <a:rPr lang="en-US" sz="2000" dirty="0" err="1">
                <a:solidFill>
                  <a:schemeClr val="tx1">
                    <a:alpha val="80000"/>
                  </a:schemeClr>
                </a:solidFill>
              </a:rPr>
              <a:t>más</a:t>
            </a:r>
            <a:r>
              <a:rPr lang="en-US" sz="2000" dirty="0">
                <a:solidFill>
                  <a:schemeClr val="tx1">
                    <a:alpha val="80000"/>
                  </a:schemeClr>
                </a:solidFill>
              </a:rPr>
              <a:t> </a:t>
            </a:r>
            <a:r>
              <a:rPr lang="en-US" sz="2000" dirty="0" err="1">
                <a:solidFill>
                  <a:schemeClr val="tx1">
                    <a:alpha val="80000"/>
                  </a:schemeClr>
                </a:solidFill>
              </a:rPr>
              <a:t>consistentemente</a:t>
            </a:r>
            <a:r>
              <a:rPr lang="en-US" sz="2000" dirty="0">
                <a:solidFill>
                  <a:schemeClr val="tx1">
                    <a:alpha val="80000"/>
                  </a:schemeClr>
                </a:solidFill>
              </a:rPr>
              <a:t> </a:t>
            </a:r>
            <a:r>
              <a:rPr lang="en-US" sz="2000" dirty="0" err="1">
                <a:solidFill>
                  <a:schemeClr val="tx1">
                    <a:alpha val="80000"/>
                  </a:schemeClr>
                </a:solidFill>
              </a:rPr>
              <a:t>posible</a:t>
            </a:r>
            <a:r>
              <a:rPr lang="en-US" sz="2000" dirty="0">
                <a:solidFill>
                  <a:schemeClr val="tx1">
                    <a:alpha val="80000"/>
                  </a:schemeClr>
                </a:solidFill>
              </a:rPr>
              <a:t>. </a:t>
            </a:r>
            <a:r>
              <a:rPr lang="en-US" sz="2000" dirty="0" err="1">
                <a:solidFill>
                  <a:schemeClr val="tx1">
                    <a:alpha val="80000"/>
                  </a:schemeClr>
                </a:solidFill>
              </a:rPr>
              <a:t>Cada</a:t>
            </a:r>
            <a:r>
              <a:rPr lang="en-US" sz="2000" dirty="0">
                <a:solidFill>
                  <a:schemeClr val="tx1">
                    <a:alpha val="80000"/>
                  </a:schemeClr>
                </a:solidFill>
              </a:rPr>
              <a:t> </a:t>
            </a:r>
            <a:r>
              <a:rPr lang="en-US" sz="2000" dirty="0" err="1">
                <a:solidFill>
                  <a:schemeClr val="tx1">
                    <a:alpha val="80000"/>
                  </a:schemeClr>
                </a:solidFill>
              </a:rPr>
              <a:t>operación</a:t>
            </a:r>
            <a:r>
              <a:rPr lang="en-US" sz="2000" dirty="0">
                <a:solidFill>
                  <a:schemeClr val="tx1">
                    <a:alpha val="80000"/>
                  </a:schemeClr>
                </a:solidFill>
              </a:rPr>
              <a:t> </a:t>
            </a:r>
            <a:r>
              <a:rPr lang="en-US" sz="2000" dirty="0" err="1">
                <a:solidFill>
                  <a:schemeClr val="tx1">
                    <a:alpha val="80000"/>
                  </a:schemeClr>
                </a:solidFill>
              </a:rPr>
              <a:t>controla</a:t>
            </a:r>
            <a:r>
              <a:rPr lang="en-US" sz="2000" dirty="0">
                <a:solidFill>
                  <a:schemeClr val="tx1">
                    <a:alpha val="80000"/>
                  </a:schemeClr>
                </a:solidFill>
              </a:rPr>
              <a:t> la </a:t>
            </a:r>
            <a:r>
              <a:rPr lang="en-US" sz="2000" dirty="0" err="1">
                <a:solidFill>
                  <a:schemeClr val="tx1">
                    <a:alpha val="80000"/>
                  </a:schemeClr>
                </a:solidFill>
              </a:rPr>
              <a:t>eficacia</a:t>
            </a:r>
            <a:r>
              <a:rPr lang="en-US" sz="2000" dirty="0">
                <a:solidFill>
                  <a:schemeClr val="tx1">
                    <a:alpha val="80000"/>
                  </a:schemeClr>
                </a:solidFill>
              </a:rPr>
              <a:t> de la </a:t>
            </a:r>
            <a:r>
              <a:rPr lang="en-US" sz="2000" dirty="0" err="1">
                <a:solidFill>
                  <a:schemeClr val="tx1">
                    <a:alpha val="80000"/>
                  </a:schemeClr>
                </a:solidFill>
              </a:rPr>
              <a:t>próxima</a:t>
            </a:r>
            <a:r>
              <a:rPr lang="en-US" sz="2000" dirty="0">
                <a:solidFill>
                  <a:schemeClr val="tx1">
                    <a:alpha val="80000"/>
                  </a:schemeClr>
                </a:solidFill>
              </a:rPr>
              <a:t>. </a:t>
            </a:r>
            <a:r>
              <a:rPr lang="en-US" sz="2000" dirty="0" err="1">
                <a:solidFill>
                  <a:schemeClr val="tx1">
                    <a:alpha val="80000"/>
                  </a:schemeClr>
                </a:solidFill>
              </a:rPr>
              <a:t>Procedimientos</a:t>
            </a:r>
            <a:r>
              <a:rPr lang="en-US" sz="2000" dirty="0">
                <a:solidFill>
                  <a:schemeClr val="tx1">
                    <a:alpha val="80000"/>
                  </a:schemeClr>
                </a:solidFill>
              </a:rPr>
              <a:t> para los </a:t>
            </a:r>
            <a:r>
              <a:rPr lang="en-US" sz="2000" dirty="0" err="1">
                <a:solidFill>
                  <a:schemeClr val="tx1">
                    <a:alpha val="80000"/>
                  </a:schemeClr>
                </a:solidFill>
              </a:rPr>
              <a:t>diseños</a:t>
            </a:r>
            <a:r>
              <a:rPr lang="en-US" sz="2000" dirty="0">
                <a:solidFill>
                  <a:schemeClr val="tx1">
                    <a:alpha val="80000"/>
                  </a:schemeClr>
                </a:solidFill>
              </a:rPr>
              <a:t> e </a:t>
            </a:r>
            <a:r>
              <a:rPr lang="en-US" sz="2000" dirty="0" err="1">
                <a:solidFill>
                  <a:schemeClr val="tx1">
                    <a:alpha val="80000"/>
                  </a:schemeClr>
                </a:solidFill>
              </a:rPr>
              <a:t>implementación</a:t>
            </a:r>
            <a:r>
              <a:rPr lang="en-US" sz="2000" dirty="0">
                <a:solidFill>
                  <a:schemeClr val="tx1">
                    <a:alpha val="80000"/>
                  </a:schemeClr>
                </a:solidFill>
              </a:rPr>
              <a:t> de </a:t>
            </a:r>
            <a:r>
              <a:rPr lang="en-US" sz="2000" dirty="0" err="1">
                <a:solidFill>
                  <a:schemeClr val="tx1">
                    <a:alpha val="80000"/>
                  </a:schemeClr>
                </a:solidFill>
              </a:rPr>
              <a:t>diseños</a:t>
            </a:r>
            <a:r>
              <a:rPr lang="en-US" sz="2000" dirty="0">
                <a:solidFill>
                  <a:schemeClr val="tx1">
                    <a:alpha val="80000"/>
                  </a:schemeClr>
                </a:solidFill>
              </a:rPr>
              <a:t> de </a:t>
            </a:r>
            <a:r>
              <a:rPr lang="en-US" sz="2000" dirty="0" err="1">
                <a:solidFill>
                  <a:schemeClr val="tx1">
                    <a:alpha val="80000"/>
                  </a:schemeClr>
                </a:solidFill>
              </a:rPr>
              <a:t>voladuras</a:t>
            </a:r>
            <a:r>
              <a:rPr lang="en-US" sz="2000" dirty="0">
                <a:solidFill>
                  <a:schemeClr val="tx1">
                    <a:alpha val="80000"/>
                  </a:schemeClr>
                </a:solidFill>
              </a:rPr>
              <a:t> </a:t>
            </a:r>
            <a:r>
              <a:rPr lang="en-US" sz="2000" dirty="0" err="1">
                <a:solidFill>
                  <a:schemeClr val="tx1">
                    <a:alpha val="80000"/>
                  </a:schemeClr>
                </a:solidFill>
              </a:rPr>
              <a:t>deben</a:t>
            </a:r>
            <a:r>
              <a:rPr lang="en-US" sz="2000" dirty="0">
                <a:solidFill>
                  <a:schemeClr val="tx1">
                    <a:alpha val="80000"/>
                  </a:schemeClr>
                </a:solidFill>
              </a:rPr>
              <a:t> </a:t>
            </a:r>
            <a:r>
              <a:rPr lang="en-US" sz="2000" dirty="0" err="1">
                <a:solidFill>
                  <a:schemeClr val="tx1">
                    <a:alpha val="80000"/>
                  </a:schemeClr>
                </a:solidFill>
              </a:rPr>
              <a:t>sé</a:t>
            </a:r>
            <a:r>
              <a:rPr lang="en-US" sz="2000" dirty="0">
                <a:solidFill>
                  <a:schemeClr val="tx1">
                    <a:alpha val="80000"/>
                  </a:schemeClr>
                </a:solidFill>
              </a:rPr>
              <a:t> </a:t>
            </a:r>
            <a:r>
              <a:rPr lang="en-US" sz="2000" dirty="0" err="1">
                <a:solidFill>
                  <a:schemeClr val="tx1">
                    <a:alpha val="80000"/>
                  </a:schemeClr>
                </a:solidFill>
              </a:rPr>
              <a:t>definidos</a:t>
            </a:r>
            <a:r>
              <a:rPr lang="en-US" sz="2000" dirty="0">
                <a:solidFill>
                  <a:schemeClr val="tx1">
                    <a:alpha val="80000"/>
                  </a:schemeClr>
                </a:solidFill>
              </a:rPr>
              <a:t>, </a:t>
            </a:r>
            <a:r>
              <a:rPr lang="en-US" sz="2000" dirty="0" err="1">
                <a:solidFill>
                  <a:schemeClr val="tx1">
                    <a:alpha val="80000"/>
                  </a:schemeClr>
                </a:solidFill>
              </a:rPr>
              <a:t>documentados</a:t>
            </a:r>
            <a:r>
              <a:rPr lang="en-US" sz="2000" dirty="0">
                <a:solidFill>
                  <a:schemeClr val="tx1">
                    <a:alpha val="80000"/>
                  </a:schemeClr>
                </a:solidFill>
              </a:rPr>
              <a:t>, </a:t>
            </a:r>
            <a:r>
              <a:rPr lang="en-US" sz="2000" dirty="0" err="1">
                <a:solidFill>
                  <a:schemeClr val="tx1">
                    <a:alpha val="80000"/>
                  </a:schemeClr>
                </a:solidFill>
              </a:rPr>
              <a:t>seguidos</a:t>
            </a:r>
            <a:r>
              <a:rPr lang="en-US" sz="2000" dirty="0">
                <a:solidFill>
                  <a:schemeClr val="tx1">
                    <a:alpha val="80000"/>
                  </a:schemeClr>
                </a:solidFill>
              </a:rPr>
              <a:t> y </a:t>
            </a:r>
            <a:r>
              <a:rPr lang="en-US" sz="2000" dirty="0" err="1">
                <a:solidFill>
                  <a:schemeClr val="tx1">
                    <a:alpha val="80000"/>
                  </a:schemeClr>
                </a:solidFill>
              </a:rPr>
              <a:t>auditados</a:t>
            </a:r>
            <a:r>
              <a:rPr lang="en-US" sz="2000" dirty="0">
                <a:solidFill>
                  <a:schemeClr val="tx1">
                    <a:alpha val="80000"/>
                  </a:schemeClr>
                </a:solidFill>
              </a:rPr>
              <a:t> para </a:t>
            </a:r>
            <a:r>
              <a:rPr lang="en-US" sz="2000" dirty="0" err="1">
                <a:solidFill>
                  <a:schemeClr val="tx1">
                    <a:alpha val="80000"/>
                  </a:schemeClr>
                </a:solidFill>
              </a:rPr>
              <a:t>asegurar</a:t>
            </a:r>
            <a:r>
              <a:rPr lang="en-US" sz="2000" dirty="0">
                <a:solidFill>
                  <a:schemeClr val="tx1">
                    <a:alpha val="80000"/>
                  </a:schemeClr>
                </a:solidFill>
              </a:rPr>
              <a:t> </a:t>
            </a:r>
            <a:r>
              <a:rPr lang="en-US" sz="2000" dirty="0" err="1">
                <a:solidFill>
                  <a:schemeClr val="tx1">
                    <a:alpha val="80000"/>
                  </a:schemeClr>
                </a:solidFill>
              </a:rPr>
              <a:t>el</a:t>
            </a:r>
            <a:r>
              <a:rPr lang="en-US" sz="2000" dirty="0">
                <a:solidFill>
                  <a:schemeClr val="tx1">
                    <a:alpha val="80000"/>
                  </a:schemeClr>
                </a:solidFill>
              </a:rPr>
              <a:t> control de </a:t>
            </a:r>
            <a:r>
              <a:rPr lang="en-US" sz="2000" dirty="0" err="1">
                <a:solidFill>
                  <a:schemeClr val="tx1">
                    <a:alpha val="80000"/>
                  </a:schemeClr>
                </a:solidFill>
              </a:rPr>
              <a:t>calidad</a:t>
            </a:r>
            <a:r>
              <a:rPr lang="en-US" sz="2000" dirty="0">
                <a:solidFill>
                  <a:schemeClr val="tx1">
                    <a:alpha val="80000"/>
                  </a:schemeClr>
                </a:solidFill>
              </a:rPr>
              <a:t>.</a:t>
            </a:r>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18AD23-A767-4810-842C-48D89D81303B}" type="slidenum">
              <a:rPr lang="en-US" altLang="es-PE">
                <a:solidFill>
                  <a:schemeClr val="tx1">
                    <a:alpha val="60000"/>
                  </a:schemeClr>
                </a:solidFill>
              </a:rPr>
              <a:pPr>
                <a:spcAft>
                  <a:spcPts val="600"/>
                </a:spcAft>
              </a:pPr>
              <a:t>28</a:t>
            </a:fld>
            <a:endParaRPr lang="en-US" altLang="es-PE">
              <a:solidFill>
                <a:schemeClr val="tx1">
                  <a:alpha val="60000"/>
                </a:schemeClr>
              </a:solidFill>
            </a:endParaRPr>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117491"/>
      </p:ext>
    </p:extLst>
  </p:cSld>
  <p:clrMapOvr>
    <a:masterClrMapping/>
  </p:clrMapOvr>
  <p:transition advTm="4000">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C4AE2-C7BB-4CC0-80C8-9F0D6B6B020D}"/>
              </a:ext>
            </a:extLst>
          </p:cNvPr>
          <p:cNvSpPr txBox="1">
            <a:spLocks/>
          </p:cNvSpPr>
          <p:nvPr/>
        </p:nvSpPr>
        <p:spPr>
          <a:xfrm>
            <a:off x="820916" y="0"/>
            <a:ext cx="6780034" cy="9606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n-US" sz="2700" kern="1200" dirty="0">
                <a:solidFill>
                  <a:schemeClr val="tx1"/>
                </a:solidFill>
                <a:latin typeface="+mj-lt"/>
                <a:ea typeface="+mj-ea"/>
                <a:cs typeface="+mj-cs"/>
              </a:rPr>
              <a:t>4.3. </a:t>
            </a:r>
            <a:r>
              <a:rPr lang="en-US" sz="2700" kern="1200" dirty="0" err="1">
                <a:solidFill>
                  <a:schemeClr val="tx1"/>
                </a:solidFill>
                <a:latin typeface="+mj-lt"/>
                <a:ea typeface="+mj-ea"/>
                <a:cs typeface="+mj-cs"/>
              </a:rPr>
              <a:t>optimización</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costos</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perforación</a:t>
            </a:r>
            <a:r>
              <a:rPr lang="en-US" sz="2700" kern="1200" dirty="0">
                <a:solidFill>
                  <a:schemeClr val="tx1"/>
                </a:solidFill>
                <a:latin typeface="+mj-lt"/>
                <a:ea typeface="+mj-ea"/>
                <a:cs typeface="+mj-cs"/>
              </a:rPr>
              <a:t> y </a:t>
            </a:r>
            <a:r>
              <a:rPr lang="en-US" sz="2700" kern="1200" dirty="0" err="1">
                <a:solidFill>
                  <a:schemeClr val="tx1"/>
                </a:solidFill>
                <a:latin typeface="+mj-lt"/>
                <a:ea typeface="+mj-ea"/>
                <a:cs typeface="+mj-cs"/>
              </a:rPr>
              <a:t>voladura</a:t>
            </a:r>
            <a:endParaRPr lang="en-US" sz="2700" kern="1200" dirty="0">
              <a:solidFill>
                <a:schemeClr val="tx1"/>
              </a:solidFill>
              <a:latin typeface="+mj-lt"/>
              <a:ea typeface="+mj-ea"/>
              <a:cs typeface="+mj-cs"/>
            </a:endParaRPr>
          </a:p>
        </p:txBody>
      </p:sp>
      <p:pic>
        <p:nvPicPr>
          <p:cNvPr id="4" name="Imagen 3">
            <a:extLst>
              <a:ext uri="{FF2B5EF4-FFF2-40B4-BE49-F238E27FC236}">
                <a16:creationId xmlns:a16="http://schemas.microsoft.com/office/drawing/2014/main" id="{76AB0D3E-6CC6-4034-A06D-0D73C5FD5711}"/>
              </a:ext>
            </a:extLst>
          </p:cNvPr>
          <p:cNvPicPr>
            <a:picLocks noChangeAspect="1"/>
          </p:cNvPicPr>
          <p:nvPr/>
        </p:nvPicPr>
        <p:blipFill>
          <a:blip r:embed="rId2"/>
          <a:stretch>
            <a:fillRect/>
          </a:stretch>
        </p:blipFill>
        <p:spPr>
          <a:xfrm>
            <a:off x="986555" y="1291005"/>
            <a:ext cx="4526740" cy="2753109"/>
          </a:xfrm>
          <a:prstGeom prst="rect">
            <a:avLst/>
          </a:prstGeom>
        </p:spPr>
      </p:pic>
      <p:sp>
        <p:nvSpPr>
          <p:cNvPr id="6" name="CuadroTexto 5">
            <a:extLst>
              <a:ext uri="{FF2B5EF4-FFF2-40B4-BE49-F238E27FC236}">
                <a16:creationId xmlns:a16="http://schemas.microsoft.com/office/drawing/2014/main" id="{5B36E151-0CFC-4D63-B4AF-AB5ABDA03BA3}"/>
              </a:ext>
            </a:extLst>
          </p:cNvPr>
          <p:cNvSpPr txBox="1"/>
          <p:nvPr/>
        </p:nvSpPr>
        <p:spPr>
          <a:xfrm>
            <a:off x="855654" y="4266994"/>
            <a:ext cx="4657641" cy="2031325"/>
          </a:xfrm>
          <a:prstGeom prst="rect">
            <a:avLst/>
          </a:prstGeom>
          <a:noFill/>
        </p:spPr>
        <p:txBody>
          <a:bodyPr wrap="square">
            <a:spAutoFit/>
          </a:bodyPr>
          <a:lstStyle/>
          <a:p>
            <a:pPr marL="342900" indent="-342900" algn="just">
              <a:buAutoNum type="arabicPeriod"/>
            </a:pPr>
            <a:r>
              <a:rPr lang="es-PE" sz="1400" b="1" dirty="0"/>
              <a:t>Distribución de energía de explosivos en la masa rocosa    </a:t>
            </a:r>
          </a:p>
          <a:p>
            <a:pPr marL="342900" indent="-342900" algn="just">
              <a:buFont typeface="+mj-lt"/>
              <a:buAutoNum type="alphaLcPeriod"/>
            </a:pPr>
            <a:r>
              <a:rPr lang="es-PE" sz="1400" dirty="0"/>
              <a:t>Energía debe ser distribuida uniformemente para lograr fragmentación uniforme </a:t>
            </a:r>
          </a:p>
          <a:p>
            <a:pPr marL="342900" indent="-342900" algn="just">
              <a:buFont typeface="+mj-lt"/>
              <a:buAutoNum type="alphaLcPeriod"/>
            </a:pPr>
            <a:r>
              <a:rPr lang="es-PE" sz="1400" dirty="0"/>
              <a:t>relación adecuada entre diámetro de barreno y altura de banco </a:t>
            </a:r>
          </a:p>
          <a:p>
            <a:pPr marL="342900" indent="-342900" algn="just">
              <a:buFont typeface="+mj-lt"/>
              <a:buAutoNum type="alphaLcPeriod"/>
            </a:pPr>
            <a:r>
              <a:rPr lang="es-PE" sz="1400" dirty="0"/>
              <a:t>relación adecuada entre burden y espaciamiento </a:t>
            </a:r>
          </a:p>
          <a:p>
            <a:pPr marL="342900" indent="-342900" algn="just">
              <a:buFont typeface="+mj-lt"/>
              <a:buAutoNum type="alphaLcPeriod"/>
            </a:pPr>
            <a:r>
              <a:rPr lang="es-PE" sz="1400" dirty="0"/>
              <a:t>implementación cuidadosa del diseño </a:t>
            </a:r>
          </a:p>
          <a:p>
            <a:pPr marL="342900" indent="-342900" algn="just">
              <a:buFont typeface="+mj-lt"/>
              <a:buAutoNum type="alphaLcPeriod"/>
            </a:pPr>
            <a:r>
              <a:rPr lang="es-PE" sz="1400" dirty="0"/>
              <a:t>barrenar en ángulo si se requiere para mejorar distribución</a:t>
            </a:r>
          </a:p>
        </p:txBody>
      </p:sp>
      <p:sp>
        <p:nvSpPr>
          <p:cNvPr id="8" name="CuadroTexto 7">
            <a:extLst>
              <a:ext uri="{FF2B5EF4-FFF2-40B4-BE49-F238E27FC236}">
                <a16:creationId xmlns:a16="http://schemas.microsoft.com/office/drawing/2014/main" id="{8D7D983F-1159-4A14-AB39-66DC85FE472C}"/>
              </a:ext>
            </a:extLst>
          </p:cNvPr>
          <p:cNvSpPr txBox="1"/>
          <p:nvPr/>
        </p:nvSpPr>
        <p:spPr>
          <a:xfrm>
            <a:off x="6015318" y="1443841"/>
            <a:ext cx="6096000" cy="5355312"/>
          </a:xfrm>
          <a:prstGeom prst="rect">
            <a:avLst/>
          </a:prstGeom>
          <a:noFill/>
        </p:spPr>
        <p:txBody>
          <a:bodyPr wrap="square">
            <a:spAutoFit/>
          </a:bodyPr>
          <a:lstStyle/>
          <a:p>
            <a:r>
              <a:rPr lang="es-PE" dirty="0"/>
              <a:t>2. </a:t>
            </a:r>
            <a:r>
              <a:rPr lang="es-PE" b="1" dirty="0"/>
              <a:t>Confinamiento de energía del explosivo </a:t>
            </a:r>
          </a:p>
          <a:p>
            <a:pPr marL="342900" indent="-342900">
              <a:buFont typeface="+mj-lt"/>
              <a:buAutoNum type="alphaLcPeriod"/>
            </a:pPr>
            <a:r>
              <a:rPr lang="es-PE" dirty="0"/>
              <a:t>Energía del explosivo debe ser confinada suficiente tiempo después de detonación para establecer fracturas y desplazar el material </a:t>
            </a:r>
          </a:p>
          <a:p>
            <a:pPr marL="342900" indent="-342900">
              <a:buFont typeface="+mj-lt"/>
              <a:buAutoNum type="alphaLcPeriod"/>
            </a:pPr>
            <a:r>
              <a:rPr lang="es-PE" dirty="0"/>
              <a:t>El paso de menor resistencia del explosivo debe ser controlado </a:t>
            </a:r>
          </a:p>
          <a:p>
            <a:pPr marL="342900" indent="-342900">
              <a:buFont typeface="+mj-lt"/>
              <a:buAutoNum type="alphaLcPeriod"/>
            </a:pPr>
            <a:r>
              <a:rPr lang="es-PE" dirty="0"/>
              <a:t>Taladros deben ser cargados de acuerdo a la geología. </a:t>
            </a:r>
          </a:p>
          <a:p>
            <a:pPr marL="342900" indent="-342900">
              <a:buFont typeface="+mj-lt"/>
              <a:buAutoNum type="alphaLcPeriod"/>
            </a:pPr>
            <a:r>
              <a:rPr lang="es-PE" dirty="0"/>
              <a:t>Elija configuración de tiempos de acuerdo a las condiciones de campo. </a:t>
            </a:r>
          </a:p>
          <a:p>
            <a:pPr marL="342900" indent="-342900">
              <a:buFont typeface="+mj-lt"/>
              <a:buAutoNum type="alphaLcPeriod"/>
            </a:pPr>
            <a:r>
              <a:rPr lang="es-PE" dirty="0"/>
              <a:t>Use retardos bastante exactos </a:t>
            </a:r>
          </a:p>
          <a:p>
            <a:r>
              <a:rPr lang="es-PE" b="1" dirty="0"/>
              <a:t>3.Nivel de energía explosiva </a:t>
            </a:r>
          </a:p>
          <a:p>
            <a:pPr marL="342900" indent="-342900">
              <a:buFont typeface="+mj-lt"/>
              <a:buAutoNum type="alphaLcPeriod"/>
            </a:pPr>
            <a:r>
              <a:rPr lang="es-PE" dirty="0"/>
              <a:t>El nivel de energía debe ser suficiente para sobreponerse a la fuerza estructural y masa de roca, y a la vez proveer desplazamiento requerido </a:t>
            </a:r>
          </a:p>
          <a:p>
            <a:pPr marL="342900" indent="-342900">
              <a:buFont typeface="+mj-lt"/>
              <a:buAutoNum type="alphaLcPeriod"/>
            </a:pPr>
            <a:r>
              <a:rPr lang="es-PE" dirty="0"/>
              <a:t>Determine nivel de energía en el grado de fragmentación y desplazamiento requerido </a:t>
            </a:r>
          </a:p>
          <a:p>
            <a:pPr marL="342900" indent="-342900">
              <a:buFont typeface="+mj-lt"/>
              <a:buAutoNum type="alphaLcPeriod"/>
            </a:pPr>
            <a:r>
              <a:rPr lang="es-PE" dirty="0"/>
              <a:t>tome en cuenta la sensibilidad del sitio </a:t>
            </a:r>
          </a:p>
          <a:p>
            <a:pPr marL="342900" indent="-342900">
              <a:buFont typeface="+mj-lt"/>
              <a:buAutoNum type="alphaLcPeriod"/>
            </a:pPr>
            <a:r>
              <a:rPr lang="es-PE" dirty="0"/>
              <a:t>Evalúe explosivos de alta energía para condiciones especiales del lugar de disparo.</a:t>
            </a:r>
          </a:p>
        </p:txBody>
      </p:sp>
    </p:spTree>
    <p:extLst>
      <p:ext uri="{BB962C8B-B14F-4D97-AF65-F5344CB8AC3E}">
        <p14:creationId xmlns:p14="http://schemas.microsoft.com/office/powerpoint/2010/main" val="2546925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4</a:t>
            </a:r>
          </a:p>
        </p:txBody>
      </p:sp>
      <p:sp>
        <p:nvSpPr>
          <p:cNvPr id="5" name="CuadroTexto 4"/>
          <p:cNvSpPr txBox="1"/>
          <p:nvPr/>
        </p:nvSpPr>
        <p:spPr>
          <a:xfrm>
            <a:off x="1087719" y="3611490"/>
            <a:ext cx="8440329" cy="369332"/>
          </a:xfrm>
          <a:prstGeom prst="rect">
            <a:avLst/>
          </a:prstGeom>
          <a:noFill/>
        </p:spPr>
        <p:txBody>
          <a:bodyPr wrap="square" rtlCol="0">
            <a:spAutoFit/>
          </a:bodyPr>
          <a:lstStyle/>
          <a:p>
            <a:pPr lvl="0"/>
            <a:r>
              <a:rPr lang="es-PE" b="1" dirty="0">
                <a:solidFill>
                  <a:schemeClr val="bg1"/>
                </a:solidFill>
              </a:rPr>
              <a:t>GESTIÓN DE COSTOS Y EFICIENCIA EN PERFORACIÓN Y VOLADURA</a:t>
            </a:r>
            <a:endParaRPr lang="es-PE" dirty="0">
              <a:solidFill>
                <a:schemeClr val="bg1"/>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C4AE2-C7BB-4CC0-80C8-9F0D6B6B020D}"/>
              </a:ext>
            </a:extLst>
          </p:cNvPr>
          <p:cNvSpPr txBox="1">
            <a:spLocks/>
          </p:cNvSpPr>
          <p:nvPr/>
        </p:nvSpPr>
        <p:spPr>
          <a:xfrm>
            <a:off x="820916" y="0"/>
            <a:ext cx="6780034" cy="9606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n-US" sz="2700" kern="1200" dirty="0">
                <a:solidFill>
                  <a:schemeClr val="tx1"/>
                </a:solidFill>
                <a:latin typeface="+mj-lt"/>
                <a:ea typeface="+mj-ea"/>
                <a:cs typeface="+mj-cs"/>
              </a:rPr>
              <a:t>4.3. </a:t>
            </a:r>
            <a:r>
              <a:rPr lang="en-US" sz="2700" kern="1200" dirty="0" err="1">
                <a:solidFill>
                  <a:schemeClr val="tx1"/>
                </a:solidFill>
                <a:latin typeface="+mj-lt"/>
                <a:ea typeface="+mj-ea"/>
                <a:cs typeface="+mj-cs"/>
              </a:rPr>
              <a:t>optimización</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costos</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perforación</a:t>
            </a:r>
            <a:r>
              <a:rPr lang="en-US" sz="2700" kern="1200" dirty="0">
                <a:solidFill>
                  <a:schemeClr val="tx1"/>
                </a:solidFill>
                <a:latin typeface="+mj-lt"/>
                <a:ea typeface="+mj-ea"/>
                <a:cs typeface="+mj-cs"/>
              </a:rPr>
              <a:t> y </a:t>
            </a:r>
            <a:r>
              <a:rPr lang="en-US" sz="2700" kern="1200" dirty="0" err="1">
                <a:solidFill>
                  <a:schemeClr val="tx1"/>
                </a:solidFill>
                <a:latin typeface="+mj-lt"/>
                <a:ea typeface="+mj-ea"/>
                <a:cs typeface="+mj-cs"/>
              </a:rPr>
              <a:t>voladura</a:t>
            </a:r>
            <a:endParaRPr lang="en-US" sz="2700" kern="1200" dirty="0">
              <a:solidFill>
                <a:schemeClr val="tx1"/>
              </a:solidFill>
              <a:latin typeface="+mj-lt"/>
              <a:ea typeface="+mj-ea"/>
              <a:cs typeface="+mj-cs"/>
            </a:endParaRPr>
          </a:p>
        </p:txBody>
      </p:sp>
      <p:sp>
        <p:nvSpPr>
          <p:cNvPr id="7" name="CuadroTexto 6">
            <a:extLst>
              <a:ext uri="{FF2B5EF4-FFF2-40B4-BE49-F238E27FC236}">
                <a16:creationId xmlns:a16="http://schemas.microsoft.com/office/drawing/2014/main" id="{27294546-355B-4B46-A6FE-1F88AC3808C9}"/>
              </a:ext>
            </a:extLst>
          </p:cNvPr>
          <p:cNvSpPr txBox="1"/>
          <p:nvPr/>
        </p:nvSpPr>
        <p:spPr>
          <a:xfrm>
            <a:off x="820916" y="1103806"/>
            <a:ext cx="6093228" cy="369332"/>
          </a:xfrm>
          <a:prstGeom prst="rect">
            <a:avLst/>
          </a:prstGeom>
          <a:noFill/>
        </p:spPr>
        <p:txBody>
          <a:bodyPr wrap="square">
            <a:spAutoFit/>
          </a:bodyPr>
          <a:lstStyle/>
          <a:p>
            <a:r>
              <a:rPr lang="es-PE" b="1" dirty="0">
                <a:solidFill>
                  <a:schemeClr val="accent6">
                    <a:lumMod val="50000"/>
                  </a:schemeClr>
                </a:solidFill>
              </a:rPr>
              <a:t>1. ECONOMIA DEL BINOMIO DE PERFORACION Y VOLADURA</a:t>
            </a:r>
          </a:p>
        </p:txBody>
      </p:sp>
      <p:pic>
        <p:nvPicPr>
          <p:cNvPr id="9" name="Imagen 8">
            <a:extLst>
              <a:ext uri="{FF2B5EF4-FFF2-40B4-BE49-F238E27FC236}">
                <a16:creationId xmlns:a16="http://schemas.microsoft.com/office/drawing/2014/main" id="{8A0A249A-F40B-4811-958D-2A2D5C07A81E}"/>
              </a:ext>
            </a:extLst>
          </p:cNvPr>
          <p:cNvPicPr>
            <a:picLocks noChangeAspect="1"/>
          </p:cNvPicPr>
          <p:nvPr/>
        </p:nvPicPr>
        <p:blipFill>
          <a:blip r:embed="rId2"/>
          <a:stretch>
            <a:fillRect/>
          </a:stretch>
        </p:blipFill>
        <p:spPr>
          <a:xfrm>
            <a:off x="287092" y="1616337"/>
            <a:ext cx="5808908" cy="4775421"/>
          </a:xfrm>
          <a:prstGeom prst="rect">
            <a:avLst/>
          </a:prstGeom>
        </p:spPr>
      </p:pic>
      <p:pic>
        <p:nvPicPr>
          <p:cNvPr id="13" name="Imagen 12">
            <a:extLst>
              <a:ext uri="{FF2B5EF4-FFF2-40B4-BE49-F238E27FC236}">
                <a16:creationId xmlns:a16="http://schemas.microsoft.com/office/drawing/2014/main" id="{39FA796D-3AC5-44CA-8EB5-CBD8F579156B}"/>
              </a:ext>
            </a:extLst>
          </p:cNvPr>
          <p:cNvPicPr>
            <a:picLocks noChangeAspect="1"/>
          </p:cNvPicPr>
          <p:nvPr/>
        </p:nvPicPr>
        <p:blipFill>
          <a:blip r:embed="rId3"/>
          <a:stretch>
            <a:fillRect/>
          </a:stretch>
        </p:blipFill>
        <p:spPr>
          <a:xfrm>
            <a:off x="6578016" y="1473138"/>
            <a:ext cx="4827043" cy="4842664"/>
          </a:xfrm>
          <a:prstGeom prst="rect">
            <a:avLst/>
          </a:prstGeom>
        </p:spPr>
      </p:pic>
    </p:spTree>
    <p:extLst>
      <p:ext uri="{BB962C8B-B14F-4D97-AF65-F5344CB8AC3E}">
        <p14:creationId xmlns:p14="http://schemas.microsoft.com/office/powerpoint/2010/main" val="1498388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C4AE2-C7BB-4CC0-80C8-9F0D6B6B020D}"/>
              </a:ext>
            </a:extLst>
          </p:cNvPr>
          <p:cNvSpPr txBox="1">
            <a:spLocks/>
          </p:cNvSpPr>
          <p:nvPr/>
        </p:nvSpPr>
        <p:spPr>
          <a:xfrm>
            <a:off x="820916" y="0"/>
            <a:ext cx="6780034" cy="9606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n-US" sz="2700" kern="1200" dirty="0">
                <a:solidFill>
                  <a:schemeClr val="tx1"/>
                </a:solidFill>
                <a:latin typeface="+mj-lt"/>
                <a:ea typeface="+mj-ea"/>
                <a:cs typeface="+mj-cs"/>
              </a:rPr>
              <a:t>4.3. </a:t>
            </a:r>
            <a:r>
              <a:rPr lang="en-US" sz="2700" kern="1200" dirty="0" err="1">
                <a:solidFill>
                  <a:schemeClr val="tx1"/>
                </a:solidFill>
                <a:latin typeface="+mj-lt"/>
                <a:ea typeface="+mj-ea"/>
                <a:cs typeface="+mj-cs"/>
              </a:rPr>
              <a:t>optimización</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costos</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perforación</a:t>
            </a:r>
            <a:r>
              <a:rPr lang="en-US" sz="2700" kern="1200" dirty="0">
                <a:solidFill>
                  <a:schemeClr val="tx1"/>
                </a:solidFill>
                <a:latin typeface="+mj-lt"/>
                <a:ea typeface="+mj-ea"/>
                <a:cs typeface="+mj-cs"/>
              </a:rPr>
              <a:t> y </a:t>
            </a:r>
            <a:r>
              <a:rPr lang="en-US" sz="2700" kern="1200" dirty="0" err="1">
                <a:solidFill>
                  <a:schemeClr val="tx1"/>
                </a:solidFill>
                <a:latin typeface="+mj-lt"/>
                <a:ea typeface="+mj-ea"/>
                <a:cs typeface="+mj-cs"/>
              </a:rPr>
              <a:t>voladura</a:t>
            </a:r>
            <a:endParaRPr lang="en-US" sz="2700" kern="1200" dirty="0">
              <a:solidFill>
                <a:schemeClr val="tx1"/>
              </a:solidFill>
              <a:latin typeface="+mj-lt"/>
              <a:ea typeface="+mj-ea"/>
              <a:cs typeface="+mj-cs"/>
            </a:endParaRPr>
          </a:p>
        </p:txBody>
      </p:sp>
      <p:sp>
        <p:nvSpPr>
          <p:cNvPr id="7" name="CuadroTexto 6">
            <a:extLst>
              <a:ext uri="{FF2B5EF4-FFF2-40B4-BE49-F238E27FC236}">
                <a16:creationId xmlns:a16="http://schemas.microsoft.com/office/drawing/2014/main" id="{27294546-355B-4B46-A6FE-1F88AC3808C9}"/>
              </a:ext>
            </a:extLst>
          </p:cNvPr>
          <p:cNvSpPr txBox="1"/>
          <p:nvPr/>
        </p:nvSpPr>
        <p:spPr>
          <a:xfrm>
            <a:off x="820916" y="1103806"/>
            <a:ext cx="6093228" cy="369332"/>
          </a:xfrm>
          <a:prstGeom prst="rect">
            <a:avLst/>
          </a:prstGeom>
          <a:noFill/>
        </p:spPr>
        <p:txBody>
          <a:bodyPr wrap="square">
            <a:spAutoFit/>
          </a:bodyPr>
          <a:lstStyle/>
          <a:p>
            <a:r>
              <a:rPr lang="es-PE" b="1" dirty="0">
                <a:solidFill>
                  <a:schemeClr val="accent6">
                    <a:lumMod val="50000"/>
                  </a:schemeClr>
                </a:solidFill>
              </a:rPr>
              <a:t>1.ECONOMIA DEL BINOMIO DE PERFORACION Y VOLADURA</a:t>
            </a:r>
          </a:p>
        </p:txBody>
      </p:sp>
      <p:sp>
        <p:nvSpPr>
          <p:cNvPr id="11" name="CuadroTexto 10">
            <a:extLst>
              <a:ext uri="{FF2B5EF4-FFF2-40B4-BE49-F238E27FC236}">
                <a16:creationId xmlns:a16="http://schemas.microsoft.com/office/drawing/2014/main" id="{5FAE560A-FC7F-44D9-A9A5-C7DC5240A9F8}"/>
              </a:ext>
            </a:extLst>
          </p:cNvPr>
          <p:cNvSpPr txBox="1"/>
          <p:nvPr/>
        </p:nvSpPr>
        <p:spPr>
          <a:xfrm>
            <a:off x="410094" y="1616338"/>
            <a:ext cx="5288279" cy="2862322"/>
          </a:xfrm>
          <a:prstGeom prst="rect">
            <a:avLst/>
          </a:prstGeom>
          <a:noFill/>
        </p:spPr>
        <p:txBody>
          <a:bodyPr wrap="square">
            <a:spAutoFit/>
          </a:bodyPr>
          <a:lstStyle/>
          <a:p>
            <a:pPr algn="just"/>
            <a:r>
              <a:rPr lang="es-PE" dirty="0"/>
              <a:t>Como puede observarse, los costes disminuyen de forma apreciable al aumentar el diámetro de los barrenos con el salto ya comentado. No debe olvidarse que al perforar con </a:t>
            </a:r>
            <a:r>
              <a:rPr lang="es-PE" dirty="0" err="1"/>
              <a:t>triconos</a:t>
            </a:r>
            <a:r>
              <a:rPr lang="es-PE" dirty="0"/>
              <a:t> la vida de los cojinetes depende del tamaño de éstos, y que entonces al aumentar el diámetro pueden transmitirse mayores empujes, sin afectar a la duración de los </a:t>
            </a:r>
            <a:r>
              <a:rPr lang="es-PE" dirty="0" err="1"/>
              <a:t>triconos</a:t>
            </a:r>
            <a:r>
              <a:rPr lang="es-PE" dirty="0"/>
              <a:t>, incrementando las productividades y rendimientos de perforación. En cuanto a los costes de voladura, éstos incluyen los siguientes conceptos: </a:t>
            </a:r>
          </a:p>
        </p:txBody>
      </p:sp>
      <p:sp>
        <p:nvSpPr>
          <p:cNvPr id="8" name="CuadroTexto 7">
            <a:extLst>
              <a:ext uri="{FF2B5EF4-FFF2-40B4-BE49-F238E27FC236}">
                <a16:creationId xmlns:a16="http://schemas.microsoft.com/office/drawing/2014/main" id="{D0614D2C-9F5B-4559-9304-A9EF87EB5607}"/>
              </a:ext>
            </a:extLst>
          </p:cNvPr>
          <p:cNvSpPr txBox="1"/>
          <p:nvPr/>
        </p:nvSpPr>
        <p:spPr>
          <a:xfrm>
            <a:off x="410094" y="4478660"/>
            <a:ext cx="6093228" cy="2031325"/>
          </a:xfrm>
          <a:prstGeom prst="rect">
            <a:avLst/>
          </a:prstGeom>
          <a:noFill/>
        </p:spPr>
        <p:txBody>
          <a:bodyPr wrap="square">
            <a:spAutoFit/>
          </a:bodyPr>
          <a:lstStyle/>
          <a:p>
            <a:pPr marL="285750" indent="-285750">
              <a:buFont typeface="Arial" panose="020B0604020202020204" pitchFamily="34" charset="0"/>
              <a:buChar char="•"/>
            </a:pPr>
            <a:r>
              <a:rPr lang="es-PE" dirty="0"/>
              <a:t>Explosivos, de las cargas de fondo y columna. </a:t>
            </a:r>
          </a:p>
          <a:p>
            <a:pPr marL="285750" indent="-285750">
              <a:buFont typeface="Arial" panose="020B0604020202020204" pitchFamily="34" charset="0"/>
              <a:buChar char="•"/>
            </a:pPr>
            <a:r>
              <a:rPr lang="es-PE" dirty="0"/>
              <a:t>Multiplicadores. </a:t>
            </a:r>
          </a:p>
          <a:p>
            <a:pPr marL="285750" indent="-285750">
              <a:buFont typeface="Arial" panose="020B0604020202020204" pitchFamily="34" charset="0"/>
              <a:buChar char="•"/>
            </a:pPr>
            <a:r>
              <a:rPr lang="es-PE" dirty="0"/>
              <a:t>Cordón detonante. </a:t>
            </a:r>
          </a:p>
          <a:p>
            <a:pPr marL="285750" indent="-285750">
              <a:buFont typeface="Arial" panose="020B0604020202020204" pitchFamily="34" charset="0"/>
              <a:buChar char="•"/>
            </a:pPr>
            <a:r>
              <a:rPr lang="es-PE" dirty="0"/>
              <a:t>Detonadores eléctricos. </a:t>
            </a:r>
          </a:p>
          <a:p>
            <a:pPr marL="285750" indent="-285750">
              <a:buFont typeface="Arial" panose="020B0604020202020204" pitchFamily="34" charset="0"/>
              <a:buChar char="•"/>
            </a:pPr>
            <a:r>
              <a:rPr lang="es-PE" dirty="0"/>
              <a:t>Otros accesorios: explosor, conectadores, línea de tiro, comprobador de línea, etc.</a:t>
            </a:r>
          </a:p>
          <a:p>
            <a:pPr marL="285750" indent="-285750">
              <a:buFont typeface="Arial" panose="020B0604020202020204" pitchFamily="34" charset="0"/>
              <a:buChar char="•"/>
            </a:pPr>
            <a:r>
              <a:rPr lang="es-PE" dirty="0"/>
              <a:t>Mano de obra.</a:t>
            </a:r>
          </a:p>
        </p:txBody>
      </p:sp>
      <p:sp>
        <p:nvSpPr>
          <p:cNvPr id="10" name="CuadroTexto 9">
            <a:extLst>
              <a:ext uri="{FF2B5EF4-FFF2-40B4-BE49-F238E27FC236}">
                <a16:creationId xmlns:a16="http://schemas.microsoft.com/office/drawing/2014/main" id="{538F41FF-6996-423B-BE38-FDDA45C89BE0}"/>
              </a:ext>
            </a:extLst>
          </p:cNvPr>
          <p:cNvSpPr txBox="1"/>
          <p:nvPr/>
        </p:nvSpPr>
        <p:spPr>
          <a:xfrm>
            <a:off x="5823066" y="1616338"/>
            <a:ext cx="6093228" cy="1754326"/>
          </a:xfrm>
          <a:prstGeom prst="rect">
            <a:avLst/>
          </a:prstGeom>
          <a:noFill/>
        </p:spPr>
        <p:txBody>
          <a:bodyPr wrap="square">
            <a:spAutoFit/>
          </a:bodyPr>
          <a:lstStyle/>
          <a:p>
            <a:pPr algn="just"/>
            <a:r>
              <a:rPr lang="es-PE" dirty="0"/>
              <a:t>Además, es preciso considerar un coste adicional debido a la fragmentación secundaria de los bolos o bloques de roca con un tamaño no admisible para los equipos de carga, transporte y trituración. Para que una operación de arranque se considere aceptable, el volumen de taqueo debe mantenerse por debajo del 5% del volumen total arrancado en la voladura primaria. </a:t>
            </a:r>
          </a:p>
        </p:txBody>
      </p:sp>
      <p:sp>
        <p:nvSpPr>
          <p:cNvPr id="13" name="CuadroTexto 12">
            <a:extLst>
              <a:ext uri="{FF2B5EF4-FFF2-40B4-BE49-F238E27FC236}">
                <a16:creationId xmlns:a16="http://schemas.microsoft.com/office/drawing/2014/main" id="{01370239-A013-4453-8519-89C47855955C}"/>
              </a:ext>
            </a:extLst>
          </p:cNvPr>
          <p:cNvSpPr txBox="1"/>
          <p:nvPr/>
        </p:nvSpPr>
        <p:spPr>
          <a:xfrm>
            <a:off x="5939445" y="3513864"/>
            <a:ext cx="6093228" cy="1200329"/>
          </a:xfrm>
          <a:prstGeom prst="rect">
            <a:avLst/>
          </a:prstGeom>
          <a:noFill/>
        </p:spPr>
        <p:txBody>
          <a:bodyPr wrap="square">
            <a:spAutoFit/>
          </a:bodyPr>
          <a:lstStyle/>
          <a:p>
            <a:pPr algn="just"/>
            <a:r>
              <a:rPr lang="es-PE" dirty="0"/>
              <a:t>La variación de los costes de voladura al aumentar el diámetro de los barrenos es distinta a los de perforación, pues parte de las ventajas que aparecen quedan compensadas con algunos inconvenientes que se citan a continuación. </a:t>
            </a:r>
          </a:p>
        </p:txBody>
      </p:sp>
    </p:spTree>
    <p:extLst>
      <p:ext uri="{BB962C8B-B14F-4D97-AF65-F5344CB8AC3E}">
        <p14:creationId xmlns:p14="http://schemas.microsoft.com/office/powerpoint/2010/main" val="1855800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C4AE2-C7BB-4CC0-80C8-9F0D6B6B020D}"/>
              </a:ext>
            </a:extLst>
          </p:cNvPr>
          <p:cNvSpPr txBox="1">
            <a:spLocks/>
          </p:cNvSpPr>
          <p:nvPr/>
        </p:nvSpPr>
        <p:spPr>
          <a:xfrm>
            <a:off x="820916" y="0"/>
            <a:ext cx="6780034" cy="9606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n-US" sz="2700" kern="1200" dirty="0">
                <a:solidFill>
                  <a:schemeClr val="tx1"/>
                </a:solidFill>
                <a:latin typeface="+mj-lt"/>
                <a:ea typeface="+mj-ea"/>
                <a:cs typeface="+mj-cs"/>
              </a:rPr>
              <a:t>4.3. </a:t>
            </a:r>
            <a:r>
              <a:rPr lang="en-US" sz="2700" kern="1200" dirty="0" err="1">
                <a:solidFill>
                  <a:schemeClr val="tx1"/>
                </a:solidFill>
                <a:latin typeface="+mj-lt"/>
                <a:ea typeface="+mj-ea"/>
                <a:cs typeface="+mj-cs"/>
              </a:rPr>
              <a:t>optimización</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costos</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perforación</a:t>
            </a:r>
            <a:r>
              <a:rPr lang="en-US" sz="2700" kern="1200" dirty="0">
                <a:solidFill>
                  <a:schemeClr val="tx1"/>
                </a:solidFill>
                <a:latin typeface="+mj-lt"/>
                <a:ea typeface="+mj-ea"/>
                <a:cs typeface="+mj-cs"/>
              </a:rPr>
              <a:t> y </a:t>
            </a:r>
            <a:r>
              <a:rPr lang="en-US" sz="2700" kern="1200" dirty="0" err="1">
                <a:solidFill>
                  <a:schemeClr val="tx1"/>
                </a:solidFill>
                <a:latin typeface="+mj-lt"/>
                <a:ea typeface="+mj-ea"/>
                <a:cs typeface="+mj-cs"/>
              </a:rPr>
              <a:t>voladura</a:t>
            </a:r>
            <a:endParaRPr lang="en-US" sz="2700" kern="1200" dirty="0">
              <a:solidFill>
                <a:schemeClr val="tx1"/>
              </a:solidFill>
              <a:latin typeface="+mj-lt"/>
              <a:ea typeface="+mj-ea"/>
              <a:cs typeface="+mj-cs"/>
            </a:endParaRPr>
          </a:p>
        </p:txBody>
      </p:sp>
      <p:sp>
        <p:nvSpPr>
          <p:cNvPr id="7" name="CuadroTexto 6">
            <a:extLst>
              <a:ext uri="{FF2B5EF4-FFF2-40B4-BE49-F238E27FC236}">
                <a16:creationId xmlns:a16="http://schemas.microsoft.com/office/drawing/2014/main" id="{27294546-355B-4B46-A6FE-1F88AC3808C9}"/>
              </a:ext>
            </a:extLst>
          </p:cNvPr>
          <p:cNvSpPr txBox="1"/>
          <p:nvPr/>
        </p:nvSpPr>
        <p:spPr>
          <a:xfrm>
            <a:off x="820916" y="1103806"/>
            <a:ext cx="6093228" cy="369332"/>
          </a:xfrm>
          <a:prstGeom prst="rect">
            <a:avLst/>
          </a:prstGeom>
          <a:noFill/>
        </p:spPr>
        <p:txBody>
          <a:bodyPr wrap="square">
            <a:spAutoFit/>
          </a:bodyPr>
          <a:lstStyle/>
          <a:p>
            <a:r>
              <a:rPr lang="es-PE" b="1" dirty="0">
                <a:solidFill>
                  <a:schemeClr val="accent6">
                    <a:lumMod val="50000"/>
                  </a:schemeClr>
                </a:solidFill>
              </a:rPr>
              <a:t>INCREMENTO DE DIÁMETRO DE PERFORACIÓN</a:t>
            </a:r>
          </a:p>
        </p:txBody>
      </p:sp>
      <p:sp>
        <p:nvSpPr>
          <p:cNvPr id="9" name="CuadroTexto 8">
            <a:extLst>
              <a:ext uri="{FF2B5EF4-FFF2-40B4-BE49-F238E27FC236}">
                <a16:creationId xmlns:a16="http://schemas.microsoft.com/office/drawing/2014/main" id="{7FFF6F0D-EEE8-4EE4-B866-F0ECE761223C}"/>
              </a:ext>
            </a:extLst>
          </p:cNvPr>
          <p:cNvSpPr txBox="1"/>
          <p:nvPr/>
        </p:nvSpPr>
        <p:spPr>
          <a:xfrm>
            <a:off x="640807" y="1611636"/>
            <a:ext cx="1420749" cy="369332"/>
          </a:xfrm>
          <a:prstGeom prst="rect">
            <a:avLst/>
          </a:prstGeom>
          <a:noFill/>
        </p:spPr>
        <p:txBody>
          <a:bodyPr wrap="square">
            <a:spAutoFit/>
          </a:bodyPr>
          <a:lstStyle/>
          <a:p>
            <a:r>
              <a:rPr lang="es-PE" b="1" dirty="0">
                <a:solidFill>
                  <a:schemeClr val="accent6">
                    <a:lumMod val="50000"/>
                  </a:schemeClr>
                </a:solidFill>
              </a:rPr>
              <a:t>Ventajas</a:t>
            </a:r>
          </a:p>
        </p:txBody>
      </p:sp>
      <p:sp>
        <p:nvSpPr>
          <p:cNvPr id="12" name="CuadroTexto 11">
            <a:extLst>
              <a:ext uri="{FF2B5EF4-FFF2-40B4-BE49-F238E27FC236}">
                <a16:creationId xmlns:a16="http://schemas.microsoft.com/office/drawing/2014/main" id="{04BFFEC0-71B1-4865-888A-A0F21CA3BB0B}"/>
              </a:ext>
            </a:extLst>
          </p:cNvPr>
          <p:cNvSpPr txBox="1"/>
          <p:nvPr/>
        </p:nvSpPr>
        <p:spPr>
          <a:xfrm>
            <a:off x="7726022" y="1611636"/>
            <a:ext cx="1420749" cy="369332"/>
          </a:xfrm>
          <a:prstGeom prst="rect">
            <a:avLst/>
          </a:prstGeom>
          <a:noFill/>
        </p:spPr>
        <p:txBody>
          <a:bodyPr wrap="square">
            <a:spAutoFit/>
          </a:bodyPr>
          <a:lstStyle/>
          <a:p>
            <a:r>
              <a:rPr lang="es-PE" b="1" dirty="0">
                <a:solidFill>
                  <a:schemeClr val="accent6">
                    <a:lumMod val="50000"/>
                  </a:schemeClr>
                </a:solidFill>
              </a:rPr>
              <a:t>Desventajas</a:t>
            </a:r>
          </a:p>
        </p:txBody>
      </p:sp>
      <p:sp>
        <p:nvSpPr>
          <p:cNvPr id="13" name="CuadroTexto 12">
            <a:extLst>
              <a:ext uri="{FF2B5EF4-FFF2-40B4-BE49-F238E27FC236}">
                <a16:creationId xmlns:a16="http://schemas.microsoft.com/office/drawing/2014/main" id="{42B2B4D7-E19C-4CAD-A19A-F7400452118C}"/>
              </a:ext>
            </a:extLst>
          </p:cNvPr>
          <p:cNvSpPr txBox="1"/>
          <p:nvPr/>
        </p:nvSpPr>
        <p:spPr>
          <a:xfrm>
            <a:off x="381659" y="2119466"/>
            <a:ext cx="5241177" cy="3416320"/>
          </a:xfrm>
          <a:prstGeom prst="rect">
            <a:avLst/>
          </a:prstGeom>
          <a:noFill/>
        </p:spPr>
        <p:txBody>
          <a:bodyPr wrap="square">
            <a:spAutoFit/>
          </a:bodyPr>
          <a:lstStyle/>
          <a:p>
            <a:pPr marL="285750" indent="-285750" algn="just">
              <a:buFont typeface="Arial" panose="020B0604020202020204" pitchFamily="34" charset="0"/>
              <a:buChar char="•"/>
            </a:pPr>
            <a:r>
              <a:rPr lang="es-PE" dirty="0"/>
              <a:t>Aumenta la velocidad de detonación de los explosivos, y por consiguiente la Energía de Tensión desarrollada por éstos. </a:t>
            </a:r>
          </a:p>
          <a:p>
            <a:pPr marL="285750" indent="-285750" algn="just">
              <a:buFont typeface="Arial" panose="020B0604020202020204" pitchFamily="34" charset="0"/>
              <a:buChar char="•"/>
            </a:pPr>
            <a:r>
              <a:rPr lang="es-PE" dirty="0"/>
              <a:t>Facilita el empleo de explosivos a granel y la mecanización de la carga con el consiguiente ahorro, tanto en el precio de los explosivos como en la cantidad de mano de obra que se requiere. Esta es la ventaja más importante. </a:t>
            </a:r>
          </a:p>
          <a:p>
            <a:pPr marL="285750" indent="-285750" algn="just">
              <a:buFont typeface="Arial" panose="020B0604020202020204" pitchFamily="34" charset="0"/>
              <a:buChar char="•"/>
            </a:pPr>
            <a:r>
              <a:rPr lang="es-PE" dirty="0"/>
              <a:t>La planificación y el control de las voladuras grandes es más sencillo y completo que en las voladuras pequeñas, fundamentalmente por el número que se precisa de éstas. </a:t>
            </a:r>
          </a:p>
        </p:txBody>
      </p:sp>
      <p:sp>
        <p:nvSpPr>
          <p:cNvPr id="14" name="CuadroTexto 13">
            <a:extLst>
              <a:ext uri="{FF2B5EF4-FFF2-40B4-BE49-F238E27FC236}">
                <a16:creationId xmlns:a16="http://schemas.microsoft.com/office/drawing/2014/main" id="{1790C79E-BFB7-4513-BD08-F78B134B0AC0}"/>
              </a:ext>
            </a:extLst>
          </p:cNvPr>
          <p:cNvSpPr txBox="1"/>
          <p:nvPr/>
        </p:nvSpPr>
        <p:spPr>
          <a:xfrm>
            <a:off x="6077329" y="2040194"/>
            <a:ext cx="5793246" cy="3970318"/>
          </a:xfrm>
          <a:prstGeom prst="rect">
            <a:avLst/>
          </a:prstGeom>
          <a:noFill/>
        </p:spPr>
        <p:txBody>
          <a:bodyPr wrap="square">
            <a:spAutoFit/>
          </a:bodyPr>
          <a:lstStyle/>
          <a:p>
            <a:pPr marL="285750" indent="-285750" algn="just">
              <a:buFont typeface="Arial" panose="020B0604020202020204" pitchFamily="34" charset="0"/>
              <a:buChar char="•"/>
            </a:pPr>
            <a:r>
              <a:rPr lang="es-PE" dirty="0"/>
              <a:t>Los consumos específicos que se necesitan son mayores para una misma granulometría, pues las cargas están peor distribuidas espacialmente en el interior del macizo rocoso, y el control estructural de las rocas cada vez es más importante.</a:t>
            </a:r>
          </a:p>
          <a:p>
            <a:pPr marL="285750" indent="-285750" algn="just">
              <a:buFont typeface="Arial" panose="020B0604020202020204" pitchFamily="34" charset="0"/>
              <a:buChar char="•"/>
            </a:pPr>
            <a:r>
              <a:rPr lang="es-PE" dirty="0"/>
              <a:t>Los sistemas de iniciación y cebado deben ser más fiables y eficientes. </a:t>
            </a:r>
          </a:p>
          <a:p>
            <a:pPr marL="285750" indent="-285750" algn="just">
              <a:buFont typeface="Arial" panose="020B0604020202020204" pitchFamily="34" charset="0"/>
              <a:buChar char="•"/>
            </a:pPr>
            <a:r>
              <a:rPr lang="es-PE" dirty="0"/>
              <a:t>Limitaciones por el tamaño de los equipos de carga y transporte. </a:t>
            </a:r>
          </a:p>
          <a:p>
            <a:pPr marL="285750" indent="-285750" algn="just">
              <a:buFont typeface="Arial" panose="020B0604020202020204" pitchFamily="34" charset="0"/>
              <a:buChar char="•"/>
            </a:pPr>
            <a:r>
              <a:rPr lang="es-PE" dirty="0"/>
              <a:t>Niveles de vibraciones y onda aérea más altos. Mayor riesgo de proyecciones, por el tamaño de los fragmentos y el alcance de éstos. </a:t>
            </a:r>
          </a:p>
          <a:p>
            <a:pPr marL="285750" indent="-285750" algn="just">
              <a:buFont typeface="Arial" panose="020B0604020202020204" pitchFamily="34" charset="0"/>
              <a:buChar char="•"/>
            </a:pPr>
            <a:r>
              <a:rPr lang="es-PE" dirty="0"/>
              <a:t>Fracturación del macizo remanente más intensa. </a:t>
            </a:r>
          </a:p>
          <a:p>
            <a:pPr marL="285750" indent="-285750" algn="just">
              <a:buFont typeface="Arial" panose="020B0604020202020204" pitchFamily="34" charset="0"/>
              <a:buChar char="•"/>
            </a:pPr>
            <a:r>
              <a:rPr lang="es-PE" dirty="0"/>
              <a:t>Aumento de la dilución en las explotaciones mineras. </a:t>
            </a:r>
          </a:p>
        </p:txBody>
      </p:sp>
    </p:spTree>
    <p:extLst>
      <p:ext uri="{BB962C8B-B14F-4D97-AF65-F5344CB8AC3E}">
        <p14:creationId xmlns:p14="http://schemas.microsoft.com/office/powerpoint/2010/main" val="2726249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C4AE2-C7BB-4CC0-80C8-9F0D6B6B020D}"/>
              </a:ext>
            </a:extLst>
          </p:cNvPr>
          <p:cNvSpPr txBox="1">
            <a:spLocks/>
          </p:cNvSpPr>
          <p:nvPr/>
        </p:nvSpPr>
        <p:spPr>
          <a:xfrm>
            <a:off x="820916" y="0"/>
            <a:ext cx="6780034" cy="9606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n-US" sz="2700" kern="1200" dirty="0">
                <a:solidFill>
                  <a:schemeClr val="tx1"/>
                </a:solidFill>
                <a:latin typeface="+mj-lt"/>
                <a:ea typeface="+mj-ea"/>
                <a:cs typeface="+mj-cs"/>
              </a:rPr>
              <a:t>4.3. </a:t>
            </a:r>
            <a:r>
              <a:rPr lang="en-US" sz="2700" kern="1200" dirty="0" err="1">
                <a:solidFill>
                  <a:schemeClr val="tx1"/>
                </a:solidFill>
                <a:latin typeface="+mj-lt"/>
                <a:ea typeface="+mj-ea"/>
                <a:cs typeface="+mj-cs"/>
              </a:rPr>
              <a:t>optimización</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costos</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perforación</a:t>
            </a:r>
            <a:r>
              <a:rPr lang="en-US" sz="2700" kern="1200" dirty="0">
                <a:solidFill>
                  <a:schemeClr val="tx1"/>
                </a:solidFill>
                <a:latin typeface="+mj-lt"/>
                <a:ea typeface="+mj-ea"/>
                <a:cs typeface="+mj-cs"/>
              </a:rPr>
              <a:t> y </a:t>
            </a:r>
            <a:r>
              <a:rPr lang="en-US" sz="2700" kern="1200" dirty="0" err="1">
                <a:solidFill>
                  <a:schemeClr val="tx1"/>
                </a:solidFill>
                <a:latin typeface="+mj-lt"/>
                <a:ea typeface="+mj-ea"/>
                <a:cs typeface="+mj-cs"/>
              </a:rPr>
              <a:t>voladura</a:t>
            </a:r>
            <a:endParaRPr lang="en-US" sz="2700" kern="1200" dirty="0">
              <a:solidFill>
                <a:schemeClr val="tx1"/>
              </a:solidFill>
              <a:latin typeface="+mj-lt"/>
              <a:ea typeface="+mj-ea"/>
              <a:cs typeface="+mj-cs"/>
            </a:endParaRPr>
          </a:p>
        </p:txBody>
      </p:sp>
      <p:sp>
        <p:nvSpPr>
          <p:cNvPr id="7" name="CuadroTexto 6">
            <a:extLst>
              <a:ext uri="{FF2B5EF4-FFF2-40B4-BE49-F238E27FC236}">
                <a16:creationId xmlns:a16="http://schemas.microsoft.com/office/drawing/2014/main" id="{27294546-355B-4B46-A6FE-1F88AC3808C9}"/>
              </a:ext>
            </a:extLst>
          </p:cNvPr>
          <p:cNvSpPr txBox="1"/>
          <p:nvPr/>
        </p:nvSpPr>
        <p:spPr>
          <a:xfrm>
            <a:off x="820916" y="1103806"/>
            <a:ext cx="6093228" cy="369332"/>
          </a:xfrm>
          <a:prstGeom prst="rect">
            <a:avLst/>
          </a:prstGeom>
          <a:noFill/>
        </p:spPr>
        <p:txBody>
          <a:bodyPr wrap="square">
            <a:spAutoFit/>
          </a:bodyPr>
          <a:lstStyle/>
          <a:p>
            <a:r>
              <a:rPr lang="es-PE" b="1" dirty="0">
                <a:solidFill>
                  <a:schemeClr val="accent6">
                    <a:lumMod val="50000"/>
                  </a:schemeClr>
                </a:solidFill>
              </a:rPr>
              <a:t>INCREMENTO DE DIÁMETRO DE PERFORACIÓN</a:t>
            </a:r>
          </a:p>
        </p:txBody>
      </p:sp>
      <p:pic>
        <p:nvPicPr>
          <p:cNvPr id="6" name="Imagen 5">
            <a:extLst>
              <a:ext uri="{FF2B5EF4-FFF2-40B4-BE49-F238E27FC236}">
                <a16:creationId xmlns:a16="http://schemas.microsoft.com/office/drawing/2014/main" id="{7969B700-12AA-41EF-BAE9-44F95126E884}"/>
              </a:ext>
            </a:extLst>
          </p:cNvPr>
          <p:cNvPicPr>
            <a:picLocks noChangeAspect="1"/>
          </p:cNvPicPr>
          <p:nvPr/>
        </p:nvPicPr>
        <p:blipFill>
          <a:blip r:embed="rId2"/>
          <a:stretch>
            <a:fillRect/>
          </a:stretch>
        </p:blipFill>
        <p:spPr>
          <a:xfrm>
            <a:off x="6681387" y="1616338"/>
            <a:ext cx="5249843" cy="4650388"/>
          </a:xfrm>
          <a:prstGeom prst="rect">
            <a:avLst/>
          </a:prstGeom>
        </p:spPr>
      </p:pic>
      <p:sp>
        <p:nvSpPr>
          <p:cNvPr id="15" name="CuadroTexto 14">
            <a:extLst>
              <a:ext uri="{FF2B5EF4-FFF2-40B4-BE49-F238E27FC236}">
                <a16:creationId xmlns:a16="http://schemas.microsoft.com/office/drawing/2014/main" id="{CF8DE365-6C67-4F3C-BA74-815DE6DC87B9}"/>
              </a:ext>
            </a:extLst>
          </p:cNvPr>
          <p:cNvSpPr txBox="1"/>
          <p:nvPr/>
        </p:nvSpPr>
        <p:spPr>
          <a:xfrm>
            <a:off x="588159" y="1473138"/>
            <a:ext cx="6093228" cy="2308324"/>
          </a:xfrm>
          <a:prstGeom prst="rect">
            <a:avLst/>
          </a:prstGeom>
          <a:noFill/>
        </p:spPr>
        <p:txBody>
          <a:bodyPr wrap="square">
            <a:spAutoFit/>
          </a:bodyPr>
          <a:lstStyle/>
          <a:p>
            <a:pPr algn="just"/>
            <a:r>
              <a:rPr lang="es-PE" dirty="0"/>
              <a:t>Con todo lo expuesto, se ve que el diámetro de perforación que da el coste mínimo de arranque con explosivos no es el mismo en todos los casos. El efecto de economía de escala depende de numerosas variables: propiedades de los macizos rocosos, ritmos de producción, organización de los trabajos, limitaciones del entorno, etc. En resumen, puede decirse que los grandes diámetros de perforación son interesantes cuando se presentan las siguientes condiciones: </a:t>
            </a:r>
          </a:p>
        </p:txBody>
      </p:sp>
      <p:sp>
        <p:nvSpPr>
          <p:cNvPr id="16" name="CuadroTexto 15">
            <a:extLst>
              <a:ext uri="{FF2B5EF4-FFF2-40B4-BE49-F238E27FC236}">
                <a16:creationId xmlns:a16="http://schemas.microsoft.com/office/drawing/2014/main" id="{FD9FA29E-2A4F-4D4C-9D7F-60887D637E70}"/>
              </a:ext>
            </a:extLst>
          </p:cNvPr>
          <p:cNvSpPr txBox="1"/>
          <p:nvPr/>
        </p:nvSpPr>
        <p:spPr>
          <a:xfrm>
            <a:off x="588159" y="3781462"/>
            <a:ext cx="6093228" cy="2862322"/>
          </a:xfrm>
          <a:prstGeom prst="rect">
            <a:avLst/>
          </a:prstGeom>
          <a:noFill/>
        </p:spPr>
        <p:txBody>
          <a:bodyPr wrap="square">
            <a:spAutoFit/>
          </a:bodyPr>
          <a:lstStyle/>
          <a:p>
            <a:pPr marL="285750" indent="-285750">
              <a:buFont typeface="Arial" panose="020B0604020202020204" pitchFamily="34" charset="0"/>
              <a:buChar char="•"/>
            </a:pPr>
            <a:r>
              <a:rPr lang="es-PE" dirty="0"/>
              <a:t>Grandes ritmos de producción. </a:t>
            </a:r>
          </a:p>
          <a:p>
            <a:pPr marL="285750" indent="-285750">
              <a:buFont typeface="Arial" panose="020B0604020202020204" pitchFamily="34" charset="0"/>
              <a:buChar char="•"/>
            </a:pPr>
            <a:r>
              <a:rPr lang="es-PE" dirty="0"/>
              <a:t>No existe limitación por las dimensiones de los equipos de carga, transporte y trituración.</a:t>
            </a:r>
          </a:p>
          <a:p>
            <a:pPr marL="285750" indent="-285750">
              <a:buFont typeface="Arial" panose="020B0604020202020204" pitchFamily="34" charset="0"/>
              <a:buChar char="•"/>
            </a:pPr>
            <a:r>
              <a:rPr lang="es-PE" dirty="0"/>
              <a:t>No se precisa una conminución posterior del material, </a:t>
            </a:r>
            <a:r>
              <a:rPr lang="es-PE" dirty="0" err="1"/>
              <a:t>p.e</a:t>
            </a:r>
            <a:r>
              <a:rPr lang="es-PE" dirty="0"/>
              <a:t>. el caso de los estériles en las minas. </a:t>
            </a:r>
          </a:p>
          <a:p>
            <a:pPr marL="285750" indent="-285750">
              <a:buFont typeface="Arial" panose="020B0604020202020204" pitchFamily="34" charset="0"/>
              <a:buChar char="•"/>
            </a:pPr>
            <a:r>
              <a:rPr lang="es-PE" dirty="0"/>
              <a:t>El macizo rocoso es homogéneo o está intensamente fracturado, y no aparecen problemas de </a:t>
            </a:r>
            <a:r>
              <a:rPr lang="es-PE" dirty="0" err="1"/>
              <a:t>repiés</a:t>
            </a:r>
            <a:r>
              <a:rPr lang="es-PE" dirty="0"/>
              <a:t> ni </a:t>
            </a:r>
            <a:r>
              <a:rPr lang="es-PE" dirty="0" err="1"/>
              <a:t>sobreexcavación</a:t>
            </a:r>
            <a:r>
              <a:rPr lang="es-PE" dirty="0"/>
              <a:t>. </a:t>
            </a:r>
          </a:p>
          <a:p>
            <a:pPr marL="285750" indent="-285750">
              <a:buFont typeface="Arial" panose="020B0604020202020204" pitchFamily="34" charset="0"/>
              <a:buChar char="•"/>
            </a:pPr>
            <a:r>
              <a:rPr lang="es-PE" dirty="0"/>
              <a:t>No existen problemas de entorno, referentes a vibraciones, onda aérea, etc. </a:t>
            </a:r>
          </a:p>
        </p:txBody>
      </p:sp>
    </p:spTree>
    <p:extLst>
      <p:ext uri="{BB962C8B-B14F-4D97-AF65-F5344CB8AC3E}">
        <p14:creationId xmlns:p14="http://schemas.microsoft.com/office/powerpoint/2010/main" val="3001076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C9AD15-A4BD-4CBC-AF13-3FC36D7B9468}"/>
              </a:ext>
            </a:extLst>
          </p:cNvPr>
          <p:cNvSpPr txBox="1">
            <a:spLocks/>
          </p:cNvSpPr>
          <p:nvPr/>
        </p:nvSpPr>
        <p:spPr>
          <a:xfrm>
            <a:off x="552797" y="80648"/>
            <a:ext cx="4316349" cy="960606"/>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n-US" sz="2700" kern="1200" dirty="0">
                <a:solidFill>
                  <a:schemeClr val="tx1"/>
                </a:solidFill>
                <a:latin typeface="+mj-lt"/>
                <a:ea typeface="+mj-ea"/>
                <a:cs typeface="+mj-cs"/>
              </a:rPr>
              <a:t>4.3. </a:t>
            </a:r>
            <a:r>
              <a:rPr lang="en-US" sz="2700" kern="1200" dirty="0" err="1">
                <a:solidFill>
                  <a:schemeClr val="tx1"/>
                </a:solidFill>
                <a:latin typeface="+mj-lt"/>
                <a:ea typeface="+mj-ea"/>
                <a:cs typeface="+mj-cs"/>
              </a:rPr>
              <a:t>optimización</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costos</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perforación</a:t>
            </a:r>
            <a:r>
              <a:rPr lang="en-US" sz="2700" kern="1200" dirty="0">
                <a:solidFill>
                  <a:schemeClr val="tx1"/>
                </a:solidFill>
                <a:latin typeface="+mj-lt"/>
                <a:ea typeface="+mj-ea"/>
                <a:cs typeface="+mj-cs"/>
              </a:rPr>
              <a:t> y </a:t>
            </a:r>
            <a:r>
              <a:rPr lang="en-US" sz="2700" kern="1200" dirty="0" err="1">
                <a:solidFill>
                  <a:schemeClr val="tx1"/>
                </a:solidFill>
                <a:latin typeface="+mj-lt"/>
                <a:ea typeface="+mj-ea"/>
                <a:cs typeface="+mj-cs"/>
              </a:rPr>
              <a:t>voladura</a:t>
            </a:r>
            <a:endParaRPr lang="en-US" sz="2700" kern="1200" dirty="0">
              <a:solidFill>
                <a:schemeClr val="tx1"/>
              </a:solidFill>
              <a:latin typeface="+mj-lt"/>
              <a:ea typeface="+mj-ea"/>
              <a:cs typeface="+mj-cs"/>
            </a:endParaRPr>
          </a:p>
        </p:txBody>
      </p:sp>
      <p:sp>
        <p:nvSpPr>
          <p:cNvPr id="3" name="CuadroTexto 2">
            <a:extLst>
              <a:ext uri="{FF2B5EF4-FFF2-40B4-BE49-F238E27FC236}">
                <a16:creationId xmlns:a16="http://schemas.microsoft.com/office/drawing/2014/main" id="{BF5E29A6-E688-472F-9C44-68D062389D16}"/>
              </a:ext>
            </a:extLst>
          </p:cNvPr>
          <p:cNvSpPr txBox="1"/>
          <p:nvPr/>
        </p:nvSpPr>
        <p:spPr>
          <a:xfrm>
            <a:off x="820916" y="1103805"/>
            <a:ext cx="4316349" cy="646331"/>
          </a:xfrm>
          <a:prstGeom prst="rect">
            <a:avLst/>
          </a:prstGeom>
          <a:noFill/>
        </p:spPr>
        <p:txBody>
          <a:bodyPr wrap="square">
            <a:spAutoFit/>
          </a:bodyPr>
          <a:lstStyle/>
          <a:p>
            <a:r>
              <a:rPr lang="es-PE" b="1" dirty="0">
                <a:solidFill>
                  <a:schemeClr val="accent6">
                    <a:lumMod val="50000"/>
                  </a:schemeClr>
                </a:solidFill>
              </a:rPr>
              <a:t>2. MODELO DE OPTIMIZACIÓN DETERMINISTICA</a:t>
            </a:r>
          </a:p>
        </p:txBody>
      </p:sp>
      <p:sp>
        <p:nvSpPr>
          <p:cNvPr id="5" name="CuadroTexto 4">
            <a:extLst>
              <a:ext uri="{FF2B5EF4-FFF2-40B4-BE49-F238E27FC236}">
                <a16:creationId xmlns:a16="http://schemas.microsoft.com/office/drawing/2014/main" id="{A22CFF9F-75E9-4E05-85A5-78529C350692}"/>
              </a:ext>
            </a:extLst>
          </p:cNvPr>
          <p:cNvSpPr txBox="1"/>
          <p:nvPr/>
        </p:nvSpPr>
        <p:spPr>
          <a:xfrm>
            <a:off x="501867" y="2337874"/>
            <a:ext cx="4085705" cy="3416320"/>
          </a:xfrm>
          <a:prstGeom prst="rect">
            <a:avLst/>
          </a:prstGeom>
          <a:noFill/>
        </p:spPr>
        <p:txBody>
          <a:bodyPr wrap="square">
            <a:spAutoFit/>
          </a:bodyPr>
          <a:lstStyle/>
          <a:p>
            <a:pPr algn="just"/>
            <a:r>
              <a:rPr lang="es-PE" dirty="0"/>
              <a:t>La optimización de la fragmentación puede llevarse a cabo aplicando la ingeniería de sistemas a la creación de un modelo global de optimización. A grandes rasgos, los bloques de información de los que partirá dicho modelo son: </a:t>
            </a:r>
          </a:p>
          <a:p>
            <a:pPr marL="342900" indent="-342900" algn="just">
              <a:buAutoNum type="alphaUcPeriod"/>
            </a:pPr>
            <a:r>
              <a:rPr lang="es-PE" dirty="0"/>
              <a:t>Características de las rocas y macizos rocosos. </a:t>
            </a:r>
          </a:p>
          <a:p>
            <a:pPr marL="342900" indent="-342900" algn="just">
              <a:buAutoNum type="alphaUcPeriod"/>
            </a:pPr>
            <a:r>
              <a:rPr lang="es-PE" dirty="0"/>
              <a:t>Propiedades de los explosivos. </a:t>
            </a:r>
          </a:p>
          <a:p>
            <a:pPr marL="342900" indent="-342900" algn="just">
              <a:buAutoNum type="alphaUcPeriod"/>
            </a:pPr>
            <a:r>
              <a:rPr lang="es-PE" dirty="0"/>
              <a:t>Información técnica y económica de los equipos de perforación, carga, transporte y trituración. </a:t>
            </a:r>
          </a:p>
        </p:txBody>
      </p:sp>
      <p:pic>
        <p:nvPicPr>
          <p:cNvPr id="9" name="Imagen 8">
            <a:extLst>
              <a:ext uri="{FF2B5EF4-FFF2-40B4-BE49-F238E27FC236}">
                <a16:creationId xmlns:a16="http://schemas.microsoft.com/office/drawing/2014/main" id="{4D6D0410-2BC1-411F-835E-27DE41A56C2F}"/>
              </a:ext>
            </a:extLst>
          </p:cNvPr>
          <p:cNvPicPr>
            <a:picLocks noChangeAspect="1"/>
          </p:cNvPicPr>
          <p:nvPr/>
        </p:nvPicPr>
        <p:blipFill>
          <a:blip r:embed="rId2"/>
          <a:stretch>
            <a:fillRect/>
          </a:stretch>
        </p:blipFill>
        <p:spPr>
          <a:xfrm>
            <a:off x="4998431" y="80649"/>
            <a:ext cx="4648849" cy="6777352"/>
          </a:xfrm>
          <a:prstGeom prst="rect">
            <a:avLst/>
          </a:prstGeom>
        </p:spPr>
      </p:pic>
    </p:spTree>
    <p:extLst>
      <p:ext uri="{BB962C8B-B14F-4D97-AF65-F5344CB8AC3E}">
        <p14:creationId xmlns:p14="http://schemas.microsoft.com/office/powerpoint/2010/main" val="2563332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C9AD15-A4BD-4CBC-AF13-3FC36D7B9468}"/>
              </a:ext>
            </a:extLst>
          </p:cNvPr>
          <p:cNvSpPr txBox="1">
            <a:spLocks/>
          </p:cNvSpPr>
          <p:nvPr/>
        </p:nvSpPr>
        <p:spPr>
          <a:xfrm>
            <a:off x="552797" y="80648"/>
            <a:ext cx="4316349" cy="960606"/>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n-US" sz="2700" kern="1200" dirty="0">
                <a:solidFill>
                  <a:schemeClr val="tx1"/>
                </a:solidFill>
                <a:latin typeface="+mj-lt"/>
                <a:ea typeface="+mj-ea"/>
                <a:cs typeface="+mj-cs"/>
              </a:rPr>
              <a:t>4.3. </a:t>
            </a:r>
            <a:r>
              <a:rPr lang="en-US" sz="2700" kern="1200" dirty="0" err="1">
                <a:solidFill>
                  <a:schemeClr val="tx1"/>
                </a:solidFill>
                <a:latin typeface="+mj-lt"/>
                <a:ea typeface="+mj-ea"/>
                <a:cs typeface="+mj-cs"/>
              </a:rPr>
              <a:t>optimización</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costos</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perforación</a:t>
            </a:r>
            <a:r>
              <a:rPr lang="en-US" sz="2700" kern="1200" dirty="0">
                <a:solidFill>
                  <a:schemeClr val="tx1"/>
                </a:solidFill>
                <a:latin typeface="+mj-lt"/>
                <a:ea typeface="+mj-ea"/>
                <a:cs typeface="+mj-cs"/>
              </a:rPr>
              <a:t> y </a:t>
            </a:r>
            <a:r>
              <a:rPr lang="en-US" sz="2700" kern="1200" dirty="0" err="1">
                <a:solidFill>
                  <a:schemeClr val="tx1"/>
                </a:solidFill>
                <a:latin typeface="+mj-lt"/>
                <a:ea typeface="+mj-ea"/>
                <a:cs typeface="+mj-cs"/>
              </a:rPr>
              <a:t>voladura</a:t>
            </a:r>
            <a:endParaRPr lang="en-US" sz="2700" kern="1200" dirty="0">
              <a:solidFill>
                <a:schemeClr val="tx1"/>
              </a:solidFill>
              <a:latin typeface="+mj-lt"/>
              <a:ea typeface="+mj-ea"/>
              <a:cs typeface="+mj-cs"/>
            </a:endParaRPr>
          </a:p>
        </p:txBody>
      </p:sp>
      <p:sp>
        <p:nvSpPr>
          <p:cNvPr id="3" name="CuadroTexto 2">
            <a:extLst>
              <a:ext uri="{FF2B5EF4-FFF2-40B4-BE49-F238E27FC236}">
                <a16:creationId xmlns:a16="http://schemas.microsoft.com/office/drawing/2014/main" id="{BF5E29A6-E688-472F-9C44-68D062389D16}"/>
              </a:ext>
            </a:extLst>
          </p:cNvPr>
          <p:cNvSpPr txBox="1"/>
          <p:nvPr/>
        </p:nvSpPr>
        <p:spPr>
          <a:xfrm>
            <a:off x="820916" y="1103805"/>
            <a:ext cx="6195026" cy="369332"/>
          </a:xfrm>
          <a:prstGeom prst="rect">
            <a:avLst/>
          </a:prstGeom>
          <a:noFill/>
        </p:spPr>
        <p:txBody>
          <a:bodyPr wrap="square">
            <a:spAutoFit/>
          </a:bodyPr>
          <a:lstStyle/>
          <a:p>
            <a:r>
              <a:rPr lang="es-PE" b="1" dirty="0">
                <a:solidFill>
                  <a:schemeClr val="accent6">
                    <a:lumMod val="50000"/>
                  </a:schemeClr>
                </a:solidFill>
              </a:rPr>
              <a:t>2. MODELO DE OPTIMIZACIÓN DETERMINISTICA</a:t>
            </a:r>
          </a:p>
        </p:txBody>
      </p:sp>
      <p:sp>
        <p:nvSpPr>
          <p:cNvPr id="7" name="CuadroTexto 6">
            <a:extLst>
              <a:ext uri="{FF2B5EF4-FFF2-40B4-BE49-F238E27FC236}">
                <a16:creationId xmlns:a16="http://schemas.microsoft.com/office/drawing/2014/main" id="{01488B95-5464-4DDA-84D6-8F769ADC678D}"/>
              </a:ext>
            </a:extLst>
          </p:cNvPr>
          <p:cNvSpPr txBox="1"/>
          <p:nvPr/>
        </p:nvSpPr>
        <p:spPr>
          <a:xfrm>
            <a:off x="552797" y="1535688"/>
            <a:ext cx="11251276" cy="2031325"/>
          </a:xfrm>
          <a:prstGeom prst="rect">
            <a:avLst/>
          </a:prstGeom>
          <a:noFill/>
        </p:spPr>
        <p:txBody>
          <a:bodyPr wrap="square">
            <a:spAutoFit/>
          </a:bodyPr>
          <a:lstStyle/>
          <a:p>
            <a:pPr algn="just"/>
            <a:r>
              <a:rPr lang="es-PE" dirty="0"/>
              <a:t>Tras el cálculo de los esquemas de perforación y carga de los barrenos debe procederse a la predicción de la fragmentación y simulación de las operaciones de carga, transporte y trituración, determinando los rendimientos y costes unitarios de cada una de ellas. A continuación, se efectúa un análisis de sensibilidad con el fin de calcular deforma teórica la fragmentación óptima, evaluándose en la práctica la bondad del sistema, contrastando la granulometría y los rendimientos reales con los previstos en los cálculos. Fig. 32.6. Seguidamente, se dan los criterios de cálculo para la extrapolación de costes en las operaciones de carga, transporte y trituración. Para ello, se utiliza el «K80" que corresponde a la abertura de malla para la cual pasa el 80% del material. </a:t>
            </a:r>
          </a:p>
        </p:txBody>
      </p:sp>
      <p:sp>
        <p:nvSpPr>
          <p:cNvPr id="10" name="CuadroTexto 9">
            <a:extLst>
              <a:ext uri="{FF2B5EF4-FFF2-40B4-BE49-F238E27FC236}">
                <a16:creationId xmlns:a16="http://schemas.microsoft.com/office/drawing/2014/main" id="{5C222707-DC36-47CA-B6AB-1A5ABDCE52BD}"/>
              </a:ext>
            </a:extLst>
          </p:cNvPr>
          <p:cNvSpPr txBox="1"/>
          <p:nvPr/>
        </p:nvSpPr>
        <p:spPr>
          <a:xfrm>
            <a:off x="871815" y="3629563"/>
            <a:ext cx="1871385" cy="369332"/>
          </a:xfrm>
          <a:prstGeom prst="rect">
            <a:avLst/>
          </a:prstGeom>
          <a:noFill/>
        </p:spPr>
        <p:txBody>
          <a:bodyPr wrap="square">
            <a:spAutoFit/>
          </a:bodyPr>
          <a:lstStyle/>
          <a:p>
            <a:r>
              <a:rPr lang="es-PE" b="1" dirty="0">
                <a:solidFill>
                  <a:schemeClr val="accent6">
                    <a:lumMod val="50000"/>
                  </a:schemeClr>
                </a:solidFill>
              </a:rPr>
              <a:t>Costes de carga </a:t>
            </a:r>
          </a:p>
        </p:txBody>
      </p:sp>
      <p:pic>
        <p:nvPicPr>
          <p:cNvPr id="13" name="Imagen 12">
            <a:extLst>
              <a:ext uri="{FF2B5EF4-FFF2-40B4-BE49-F238E27FC236}">
                <a16:creationId xmlns:a16="http://schemas.microsoft.com/office/drawing/2014/main" id="{51D696E5-8F99-4E4D-AF25-2778AAD6A7E1}"/>
              </a:ext>
            </a:extLst>
          </p:cNvPr>
          <p:cNvPicPr>
            <a:picLocks noChangeAspect="1"/>
          </p:cNvPicPr>
          <p:nvPr/>
        </p:nvPicPr>
        <p:blipFill>
          <a:blip r:embed="rId2"/>
          <a:stretch>
            <a:fillRect/>
          </a:stretch>
        </p:blipFill>
        <p:spPr>
          <a:xfrm>
            <a:off x="552797" y="4082906"/>
            <a:ext cx="4316349" cy="2589809"/>
          </a:xfrm>
          <a:prstGeom prst="rect">
            <a:avLst/>
          </a:prstGeom>
        </p:spPr>
      </p:pic>
      <p:sp>
        <p:nvSpPr>
          <p:cNvPr id="15" name="CuadroTexto 14">
            <a:extLst>
              <a:ext uri="{FF2B5EF4-FFF2-40B4-BE49-F238E27FC236}">
                <a16:creationId xmlns:a16="http://schemas.microsoft.com/office/drawing/2014/main" id="{072D0CA8-E664-46DB-A529-60E23A892AC5}"/>
              </a:ext>
            </a:extLst>
          </p:cNvPr>
          <p:cNvSpPr txBox="1"/>
          <p:nvPr/>
        </p:nvSpPr>
        <p:spPr>
          <a:xfrm>
            <a:off x="5403273" y="3550210"/>
            <a:ext cx="2410691" cy="369332"/>
          </a:xfrm>
          <a:prstGeom prst="rect">
            <a:avLst/>
          </a:prstGeom>
          <a:noFill/>
        </p:spPr>
        <p:txBody>
          <a:bodyPr wrap="square">
            <a:spAutoFit/>
          </a:bodyPr>
          <a:lstStyle/>
          <a:p>
            <a:r>
              <a:rPr lang="es-PE" b="1" dirty="0">
                <a:solidFill>
                  <a:schemeClr val="accent6">
                    <a:lumMod val="50000"/>
                  </a:schemeClr>
                </a:solidFill>
              </a:rPr>
              <a:t>Costes de transporte </a:t>
            </a:r>
          </a:p>
        </p:txBody>
      </p:sp>
      <p:sp>
        <p:nvSpPr>
          <p:cNvPr id="16" name="CuadroTexto 15">
            <a:extLst>
              <a:ext uri="{FF2B5EF4-FFF2-40B4-BE49-F238E27FC236}">
                <a16:creationId xmlns:a16="http://schemas.microsoft.com/office/drawing/2014/main" id="{26B15A67-8087-47AC-BA48-4DCDE1841092}"/>
              </a:ext>
            </a:extLst>
          </p:cNvPr>
          <p:cNvSpPr txBox="1"/>
          <p:nvPr/>
        </p:nvSpPr>
        <p:spPr>
          <a:xfrm>
            <a:off x="8909494" y="3550210"/>
            <a:ext cx="2410691" cy="369332"/>
          </a:xfrm>
          <a:prstGeom prst="rect">
            <a:avLst/>
          </a:prstGeom>
          <a:noFill/>
        </p:spPr>
        <p:txBody>
          <a:bodyPr wrap="square">
            <a:spAutoFit/>
          </a:bodyPr>
          <a:lstStyle/>
          <a:p>
            <a:r>
              <a:rPr lang="es-PE" b="1" dirty="0">
                <a:solidFill>
                  <a:schemeClr val="accent6">
                    <a:lumMod val="50000"/>
                  </a:schemeClr>
                </a:solidFill>
              </a:rPr>
              <a:t>Costes de trituración </a:t>
            </a:r>
          </a:p>
        </p:txBody>
      </p:sp>
      <p:pic>
        <p:nvPicPr>
          <p:cNvPr id="18" name="Imagen 17">
            <a:extLst>
              <a:ext uri="{FF2B5EF4-FFF2-40B4-BE49-F238E27FC236}">
                <a16:creationId xmlns:a16="http://schemas.microsoft.com/office/drawing/2014/main" id="{6F7067E2-431A-4CA6-98C7-13BA44752E23}"/>
              </a:ext>
            </a:extLst>
          </p:cNvPr>
          <p:cNvPicPr>
            <a:picLocks noChangeAspect="1"/>
          </p:cNvPicPr>
          <p:nvPr/>
        </p:nvPicPr>
        <p:blipFill>
          <a:blip r:embed="rId3"/>
          <a:stretch>
            <a:fillRect/>
          </a:stretch>
        </p:blipFill>
        <p:spPr>
          <a:xfrm>
            <a:off x="5271478" y="3898851"/>
            <a:ext cx="3436277" cy="1304916"/>
          </a:xfrm>
          <a:prstGeom prst="rect">
            <a:avLst/>
          </a:prstGeom>
        </p:spPr>
      </p:pic>
      <p:pic>
        <p:nvPicPr>
          <p:cNvPr id="20" name="Imagen 19">
            <a:extLst>
              <a:ext uri="{FF2B5EF4-FFF2-40B4-BE49-F238E27FC236}">
                <a16:creationId xmlns:a16="http://schemas.microsoft.com/office/drawing/2014/main" id="{2D3BD177-1815-4C16-AACB-CBC3541A19BD}"/>
              </a:ext>
            </a:extLst>
          </p:cNvPr>
          <p:cNvPicPr>
            <a:picLocks noChangeAspect="1"/>
          </p:cNvPicPr>
          <p:nvPr/>
        </p:nvPicPr>
        <p:blipFill>
          <a:blip r:embed="rId4"/>
          <a:stretch>
            <a:fillRect/>
          </a:stretch>
        </p:blipFill>
        <p:spPr>
          <a:xfrm>
            <a:off x="8865181" y="3970202"/>
            <a:ext cx="3059664" cy="1233565"/>
          </a:xfrm>
          <a:prstGeom prst="rect">
            <a:avLst/>
          </a:prstGeom>
        </p:spPr>
      </p:pic>
    </p:spTree>
    <p:extLst>
      <p:ext uri="{BB962C8B-B14F-4D97-AF65-F5344CB8AC3E}">
        <p14:creationId xmlns:p14="http://schemas.microsoft.com/office/powerpoint/2010/main" val="2788121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C9AD15-A4BD-4CBC-AF13-3FC36D7B9468}"/>
              </a:ext>
            </a:extLst>
          </p:cNvPr>
          <p:cNvSpPr txBox="1">
            <a:spLocks/>
          </p:cNvSpPr>
          <p:nvPr/>
        </p:nvSpPr>
        <p:spPr>
          <a:xfrm>
            <a:off x="7365077" y="1473137"/>
            <a:ext cx="4339243" cy="960606"/>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n-US" sz="2700" kern="1200" dirty="0">
                <a:solidFill>
                  <a:schemeClr val="tx1"/>
                </a:solidFill>
                <a:latin typeface="+mj-lt"/>
                <a:ea typeface="+mj-ea"/>
                <a:cs typeface="+mj-cs"/>
              </a:rPr>
              <a:t>4.3. </a:t>
            </a:r>
            <a:r>
              <a:rPr lang="en-US" sz="2700" kern="1200" dirty="0" err="1">
                <a:solidFill>
                  <a:schemeClr val="tx1"/>
                </a:solidFill>
                <a:latin typeface="+mj-lt"/>
                <a:ea typeface="+mj-ea"/>
                <a:cs typeface="+mj-cs"/>
              </a:rPr>
              <a:t>optimización</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costos</a:t>
            </a:r>
            <a:r>
              <a:rPr lang="en-US" sz="2700" kern="1200" dirty="0">
                <a:solidFill>
                  <a:schemeClr val="tx1"/>
                </a:solidFill>
                <a:latin typeface="+mj-lt"/>
                <a:ea typeface="+mj-ea"/>
                <a:cs typeface="+mj-cs"/>
              </a:rPr>
              <a:t> de </a:t>
            </a:r>
            <a:r>
              <a:rPr lang="en-US" sz="2700" kern="1200" dirty="0" err="1">
                <a:solidFill>
                  <a:schemeClr val="tx1"/>
                </a:solidFill>
                <a:latin typeface="+mj-lt"/>
                <a:ea typeface="+mj-ea"/>
                <a:cs typeface="+mj-cs"/>
              </a:rPr>
              <a:t>perforación</a:t>
            </a:r>
            <a:r>
              <a:rPr lang="en-US" sz="2700" kern="1200" dirty="0">
                <a:solidFill>
                  <a:schemeClr val="tx1"/>
                </a:solidFill>
                <a:latin typeface="+mj-lt"/>
                <a:ea typeface="+mj-ea"/>
                <a:cs typeface="+mj-cs"/>
              </a:rPr>
              <a:t> y </a:t>
            </a:r>
            <a:r>
              <a:rPr lang="en-US" sz="2700" kern="1200" dirty="0" err="1">
                <a:solidFill>
                  <a:schemeClr val="tx1"/>
                </a:solidFill>
                <a:latin typeface="+mj-lt"/>
                <a:ea typeface="+mj-ea"/>
                <a:cs typeface="+mj-cs"/>
              </a:rPr>
              <a:t>voladura</a:t>
            </a:r>
            <a:endParaRPr lang="en-US" sz="2700" kern="1200" dirty="0">
              <a:solidFill>
                <a:schemeClr val="tx1"/>
              </a:solidFill>
              <a:latin typeface="+mj-lt"/>
              <a:ea typeface="+mj-ea"/>
              <a:cs typeface="+mj-cs"/>
            </a:endParaRPr>
          </a:p>
        </p:txBody>
      </p:sp>
      <p:sp>
        <p:nvSpPr>
          <p:cNvPr id="3" name="CuadroTexto 2">
            <a:extLst>
              <a:ext uri="{FF2B5EF4-FFF2-40B4-BE49-F238E27FC236}">
                <a16:creationId xmlns:a16="http://schemas.microsoft.com/office/drawing/2014/main" id="{BF5E29A6-E688-472F-9C44-68D062389D16}"/>
              </a:ext>
            </a:extLst>
          </p:cNvPr>
          <p:cNvSpPr txBox="1"/>
          <p:nvPr/>
        </p:nvSpPr>
        <p:spPr>
          <a:xfrm>
            <a:off x="6096000" y="2633346"/>
            <a:ext cx="5325687" cy="369332"/>
          </a:xfrm>
          <a:prstGeom prst="rect">
            <a:avLst/>
          </a:prstGeom>
          <a:noFill/>
        </p:spPr>
        <p:txBody>
          <a:bodyPr wrap="square">
            <a:spAutoFit/>
          </a:bodyPr>
          <a:lstStyle/>
          <a:p>
            <a:r>
              <a:rPr lang="es-PE" b="1" dirty="0">
                <a:solidFill>
                  <a:schemeClr val="accent6">
                    <a:lumMod val="50000"/>
                  </a:schemeClr>
                </a:solidFill>
              </a:rPr>
              <a:t>3. MODELO DE OPTIMIZACIÓN PROBABILISTICA</a:t>
            </a:r>
          </a:p>
        </p:txBody>
      </p:sp>
      <p:pic>
        <p:nvPicPr>
          <p:cNvPr id="5" name="Imagen 4">
            <a:extLst>
              <a:ext uri="{FF2B5EF4-FFF2-40B4-BE49-F238E27FC236}">
                <a16:creationId xmlns:a16="http://schemas.microsoft.com/office/drawing/2014/main" id="{C664E30F-B1B6-49C0-982C-3B044AB9D133}"/>
              </a:ext>
            </a:extLst>
          </p:cNvPr>
          <p:cNvPicPr>
            <a:picLocks noChangeAspect="1"/>
          </p:cNvPicPr>
          <p:nvPr/>
        </p:nvPicPr>
        <p:blipFill>
          <a:blip r:embed="rId2"/>
          <a:stretch>
            <a:fillRect/>
          </a:stretch>
        </p:blipFill>
        <p:spPr>
          <a:xfrm>
            <a:off x="1435216" y="118964"/>
            <a:ext cx="4339243" cy="6668837"/>
          </a:xfrm>
          <a:prstGeom prst="rect">
            <a:avLst/>
          </a:prstGeom>
        </p:spPr>
      </p:pic>
      <p:sp>
        <p:nvSpPr>
          <p:cNvPr id="14" name="CuadroTexto 13">
            <a:extLst>
              <a:ext uri="{FF2B5EF4-FFF2-40B4-BE49-F238E27FC236}">
                <a16:creationId xmlns:a16="http://schemas.microsoft.com/office/drawing/2014/main" id="{E3EFEF0E-E854-4D04-9F87-6385EE0DB8A5}"/>
              </a:ext>
            </a:extLst>
          </p:cNvPr>
          <p:cNvSpPr txBox="1"/>
          <p:nvPr/>
        </p:nvSpPr>
        <p:spPr>
          <a:xfrm>
            <a:off x="5774459" y="3002678"/>
            <a:ext cx="6093228" cy="1477328"/>
          </a:xfrm>
          <a:prstGeom prst="rect">
            <a:avLst/>
          </a:prstGeom>
          <a:noFill/>
        </p:spPr>
        <p:txBody>
          <a:bodyPr wrap="square">
            <a:spAutoFit/>
          </a:bodyPr>
          <a:lstStyle/>
          <a:p>
            <a:pPr algn="just"/>
            <a:r>
              <a:rPr lang="es-PE" dirty="0"/>
              <a:t>El análisis de riesgo combina la variabilidad de todos los parámetros significativos que intervienen, con el fin de obtener la probabilidad de los valores estimados y por consiguiente el riesgo relativo de no alcanzar algunos de los valores previstos.</a:t>
            </a:r>
          </a:p>
          <a:p>
            <a:pPr algn="just"/>
            <a:endParaRPr lang="es-PE" dirty="0"/>
          </a:p>
        </p:txBody>
      </p:sp>
    </p:spTree>
    <p:extLst>
      <p:ext uri="{BB962C8B-B14F-4D97-AF65-F5344CB8AC3E}">
        <p14:creationId xmlns:p14="http://schemas.microsoft.com/office/powerpoint/2010/main" val="1553423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C35E545-9B7C-4230-A13B-A6CB566778E4}"/>
              </a:ext>
            </a:extLst>
          </p:cNvPr>
          <p:cNvSpPr txBox="1"/>
          <p:nvPr/>
        </p:nvSpPr>
        <p:spPr>
          <a:xfrm>
            <a:off x="2632364" y="3687909"/>
            <a:ext cx="6096000" cy="1200329"/>
          </a:xfrm>
          <a:prstGeom prst="rect">
            <a:avLst/>
          </a:prstGeom>
          <a:solidFill>
            <a:schemeClr val="tx2">
              <a:lumMod val="50000"/>
              <a:lumOff val="50000"/>
            </a:schemeClr>
          </a:solidFill>
        </p:spPr>
        <p:txBody>
          <a:bodyPr wrap="square">
            <a:spAutoFit/>
          </a:bodyPr>
          <a:lstStyle/>
          <a:p>
            <a:endParaRPr lang="es-PE" sz="3600" b="1" dirty="0">
              <a:latin typeface="+mj-lt"/>
            </a:endParaRPr>
          </a:p>
          <a:p>
            <a:r>
              <a:rPr lang="es-PE" sz="3600" b="1" dirty="0">
                <a:latin typeface="+mj-lt"/>
              </a:rPr>
              <a:t>ALGUNA PREGUNTA…..???</a:t>
            </a:r>
          </a:p>
        </p:txBody>
      </p:sp>
      <p:sp>
        <p:nvSpPr>
          <p:cNvPr id="5" name="CuadroTexto 4">
            <a:extLst>
              <a:ext uri="{FF2B5EF4-FFF2-40B4-BE49-F238E27FC236}">
                <a16:creationId xmlns:a16="http://schemas.microsoft.com/office/drawing/2014/main" id="{8232DA25-C56F-4B4D-B0C1-9515F0F2340E}"/>
              </a:ext>
            </a:extLst>
          </p:cNvPr>
          <p:cNvSpPr txBox="1"/>
          <p:nvPr/>
        </p:nvSpPr>
        <p:spPr>
          <a:xfrm>
            <a:off x="2632364" y="1322637"/>
            <a:ext cx="6096000" cy="1631216"/>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s-ES" sz="3200" b="1" i="1" dirty="0">
                <a:solidFill>
                  <a:srgbClr val="666666"/>
                </a:solidFill>
                <a:effectLst/>
                <a:latin typeface="Open Sans"/>
              </a:rPr>
              <a:t>“</a:t>
            </a:r>
            <a:r>
              <a:rPr lang="es-ES" sz="3600" b="1" i="1" dirty="0">
                <a:solidFill>
                  <a:srgbClr val="666666"/>
                </a:solidFill>
                <a:effectLst/>
                <a:latin typeface="Open Sans"/>
              </a:rPr>
              <a:t>La</a:t>
            </a:r>
            <a:r>
              <a:rPr lang="es-ES" sz="3200" b="1" i="1" dirty="0">
                <a:solidFill>
                  <a:srgbClr val="666666"/>
                </a:solidFill>
                <a:effectLst/>
                <a:latin typeface="Open Sans"/>
              </a:rPr>
              <a:t> pasión es el inicio del éxito”</a:t>
            </a:r>
            <a:br>
              <a:rPr lang="es-ES" sz="3200" b="1" i="0" dirty="0">
                <a:solidFill>
                  <a:srgbClr val="666666"/>
                </a:solidFill>
                <a:effectLst/>
                <a:latin typeface="Open Sans"/>
              </a:rPr>
            </a:br>
            <a:r>
              <a:rPr lang="es-ES" sz="3200" b="1" i="1" dirty="0">
                <a:solidFill>
                  <a:srgbClr val="666666"/>
                </a:solidFill>
                <a:effectLst/>
                <a:latin typeface="Open Sans"/>
              </a:rPr>
              <a:t>Robert Kiyosaki</a:t>
            </a:r>
            <a:endParaRPr lang="es-ES" sz="3200" b="1" i="0" dirty="0">
              <a:solidFill>
                <a:srgbClr val="666666"/>
              </a:solidFill>
              <a:effectLst/>
              <a:latin typeface="Open Sans"/>
            </a:endParaRPr>
          </a:p>
        </p:txBody>
      </p:sp>
      <p:sp>
        <p:nvSpPr>
          <p:cNvPr id="7" name="Marcador de fecha 6">
            <a:extLst>
              <a:ext uri="{FF2B5EF4-FFF2-40B4-BE49-F238E27FC236}">
                <a16:creationId xmlns:a16="http://schemas.microsoft.com/office/drawing/2014/main" id="{E9F60176-438A-4BEE-9C67-B9155BC980BC}"/>
              </a:ext>
            </a:extLst>
          </p:cNvPr>
          <p:cNvSpPr>
            <a:spLocks noGrp="1"/>
          </p:cNvSpPr>
          <p:nvPr>
            <p:ph type="dt" sz="half" idx="10"/>
          </p:nvPr>
        </p:nvSpPr>
        <p:spPr/>
        <p:txBody>
          <a:bodyPr/>
          <a:lstStyle/>
          <a:p>
            <a:fld id="{B8CC8FAA-ED0A-4EF1-81CA-C14F09366EA5}" type="datetime1">
              <a:rPr lang="es-PE" smtClean="0"/>
              <a:t>8/11/2023</a:t>
            </a:fld>
            <a:endParaRPr lang="es-PE"/>
          </a:p>
        </p:txBody>
      </p:sp>
      <p:sp>
        <p:nvSpPr>
          <p:cNvPr id="6" name="Marcador de número de diapositiva 5">
            <a:extLst>
              <a:ext uri="{FF2B5EF4-FFF2-40B4-BE49-F238E27FC236}">
                <a16:creationId xmlns:a16="http://schemas.microsoft.com/office/drawing/2014/main" id="{0894F8BE-4260-4B50-A4B3-DB589DBB50B1}"/>
              </a:ext>
            </a:extLst>
          </p:cNvPr>
          <p:cNvSpPr>
            <a:spLocks noGrp="1"/>
          </p:cNvSpPr>
          <p:nvPr>
            <p:ph type="sldNum" sz="quarter" idx="12"/>
          </p:nvPr>
        </p:nvSpPr>
        <p:spPr/>
        <p:txBody>
          <a:bodyPr/>
          <a:lstStyle/>
          <a:p>
            <a:fld id="{5981010B-86DA-4ADF-9F27-44166A92FBA2}" type="slidenum">
              <a:rPr lang="es-PE" smtClean="0"/>
              <a:t>37</a:t>
            </a:fld>
            <a:endParaRPr lang="es-PE"/>
          </a:p>
        </p:txBody>
      </p:sp>
    </p:spTree>
    <p:extLst>
      <p:ext uri="{BB962C8B-B14F-4D97-AF65-F5344CB8AC3E}">
        <p14:creationId xmlns:p14="http://schemas.microsoft.com/office/powerpoint/2010/main" val="3681739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7FF49-A56E-4D92-9B47-9704B3D97DF3}"/>
              </a:ext>
            </a:extLst>
          </p:cNvPr>
          <p:cNvSpPr>
            <a:spLocks noGrp="1"/>
          </p:cNvSpPr>
          <p:nvPr>
            <p:ph type="title"/>
          </p:nvPr>
        </p:nvSpPr>
        <p:spPr>
          <a:xfrm>
            <a:off x="1929912" y="1123365"/>
            <a:ext cx="2135804" cy="784263"/>
          </a:xfrm>
        </p:spPr>
        <p:txBody>
          <a:bodyPr>
            <a:normAutofit/>
          </a:bodyPr>
          <a:lstStyle/>
          <a:p>
            <a:r>
              <a:rPr lang="es-ES" dirty="0">
                <a:solidFill>
                  <a:schemeClr val="accent3">
                    <a:lumMod val="75000"/>
                  </a:schemeClr>
                </a:solidFill>
              </a:rPr>
              <a:t>Índice</a:t>
            </a:r>
            <a:endParaRPr lang="es-PE" dirty="0">
              <a:solidFill>
                <a:schemeClr val="accent3">
                  <a:lumMod val="75000"/>
                </a:schemeClr>
              </a:solidFill>
            </a:endParaRPr>
          </a:p>
        </p:txBody>
      </p:sp>
      <p:graphicFrame>
        <p:nvGraphicFramePr>
          <p:cNvPr id="10" name="Marcador de contenido 2">
            <a:extLst>
              <a:ext uri="{FF2B5EF4-FFF2-40B4-BE49-F238E27FC236}">
                <a16:creationId xmlns:a16="http://schemas.microsoft.com/office/drawing/2014/main" id="{CC62A5CF-311F-CBCE-6B0E-F2340C287C36}"/>
              </a:ext>
            </a:extLst>
          </p:cNvPr>
          <p:cNvGraphicFramePr>
            <a:graphicFrameLocks noGrp="1"/>
          </p:cNvGraphicFramePr>
          <p:nvPr>
            <p:ph idx="1"/>
          </p:nvPr>
        </p:nvGraphicFramePr>
        <p:xfrm>
          <a:off x="867951" y="2344858"/>
          <a:ext cx="6470696"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fecha 4">
            <a:extLst>
              <a:ext uri="{FF2B5EF4-FFF2-40B4-BE49-F238E27FC236}">
                <a16:creationId xmlns:a16="http://schemas.microsoft.com/office/drawing/2014/main" id="{D36138D9-57BE-4CE9-A1AE-FD362481A296}"/>
              </a:ext>
            </a:extLst>
          </p:cNvPr>
          <p:cNvSpPr>
            <a:spLocks noGrp="1"/>
          </p:cNvSpPr>
          <p:nvPr>
            <p:ph type="dt" sz="half" idx="10"/>
          </p:nvPr>
        </p:nvSpPr>
        <p:spPr>
          <a:xfrm>
            <a:off x="765051" y="6375679"/>
            <a:ext cx="2329722" cy="348462"/>
          </a:xfrm>
        </p:spPr>
        <p:txBody>
          <a:bodyPr>
            <a:normAutofit/>
          </a:bodyPr>
          <a:lstStyle/>
          <a:p>
            <a:pPr>
              <a:spcAft>
                <a:spcPts val="600"/>
              </a:spcAft>
            </a:pPr>
            <a:fld id="{C3CCAB99-DF1F-4775-ACBF-A3AC81CFCD00}" type="datetime1">
              <a:rPr lang="es-PE" smtClean="0"/>
              <a:pPr>
                <a:spcAft>
                  <a:spcPts val="600"/>
                </a:spcAft>
              </a:pPr>
              <a:t>8/11/2023</a:t>
            </a:fld>
            <a:endParaRPr lang="es-PE"/>
          </a:p>
        </p:txBody>
      </p:sp>
      <p:sp>
        <p:nvSpPr>
          <p:cNvPr id="4" name="Marcador de número de diapositiva 3">
            <a:extLst>
              <a:ext uri="{FF2B5EF4-FFF2-40B4-BE49-F238E27FC236}">
                <a16:creationId xmlns:a16="http://schemas.microsoft.com/office/drawing/2014/main" id="{374CB532-4453-4A79-8954-A2278C9CF880}"/>
              </a:ext>
            </a:extLst>
          </p:cNvPr>
          <p:cNvSpPr>
            <a:spLocks noGrp="1"/>
          </p:cNvSpPr>
          <p:nvPr>
            <p:ph type="sldNum" sz="quarter" idx="12"/>
          </p:nvPr>
        </p:nvSpPr>
        <p:spPr/>
        <p:txBody>
          <a:bodyPr>
            <a:normAutofit/>
          </a:bodyPr>
          <a:lstStyle/>
          <a:p>
            <a:pPr>
              <a:spcAft>
                <a:spcPts val="600"/>
              </a:spcAft>
            </a:pPr>
            <a:fld id="{5981010B-86DA-4ADF-9F27-44166A92FBA2}" type="slidenum">
              <a:rPr lang="es-PE">
                <a:solidFill>
                  <a:srgbClr val="FFFFFF"/>
                </a:solidFill>
              </a:rPr>
              <a:pPr>
                <a:spcAft>
                  <a:spcPts val="600"/>
                </a:spcAft>
              </a:pPr>
              <a:t>4</a:t>
            </a:fld>
            <a:endParaRPr lang="es-PE">
              <a:solidFill>
                <a:srgbClr val="FFFFFF"/>
              </a:solidFill>
            </a:endParaRPr>
          </a:p>
        </p:txBody>
      </p:sp>
      <p:sp>
        <p:nvSpPr>
          <p:cNvPr id="8" name="Título 1">
            <a:extLst>
              <a:ext uri="{FF2B5EF4-FFF2-40B4-BE49-F238E27FC236}">
                <a16:creationId xmlns:a16="http://schemas.microsoft.com/office/drawing/2014/main" id="{1BF468CA-754F-4CCC-A489-225C172FD124}"/>
              </a:ext>
            </a:extLst>
          </p:cNvPr>
          <p:cNvSpPr txBox="1">
            <a:spLocks/>
          </p:cNvSpPr>
          <p:nvPr/>
        </p:nvSpPr>
        <p:spPr>
          <a:xfrm>
            <a:off x="2877671" y="194145"/>
            <a:ext cx="2491328" cy="784263"/>
          </a:xfrm>
          <a:prstGeom prst="rect">
            <a:avLst/>
          </a:prstGeom>
        </p:spPr>
        <p:txBody>
          <a:bodyPr vert="horz" lIns="91440" tIns="45720" rIns="91440" bIns="45720" rtlCol="0" anchor="t">
            <a:normAutofit fontScale="6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ES" dirty="0">
                <a:solidFill>
                  <a:schemeClr val="accent3">
                    <a:lumMod val="75000"/>
                  </a:schemeClr>
                </a:solidFill>
              </a:rPr>
              <a:t>Modulo </a:t>
            </a:r>
            <a:r>
              <a:rPr lang="es-ES" dirty="0" err="1">
                <a:solidFill>
                  <a:schemeClr val="accent3">
                    <a:lumMod val="75000"/>
                  </a:schemeClr>
                </a:solidFill>
              </a:rPr>
              <a:t>iV</a:t>
            </a:r>
            <a:endParaRPr lang="es-PE" dirty="0">
              <a:solidFill>
                <a:schemeClr val="accent3">
                  <a:lumMod val="75000"/>
                </a:schemeClr>
              </a:solidFill>
            </a:endParaRPr>
          </a:p>
        </p:txBody>
      </p:sp>
    </p:spTree>
    <p:extLst>
      <p:ext uri="{BB962C8B-B14F-4D97-AF65-F5344CB8AC3E}">
        <p14:creationId xmlns:p14="http://schemas.microsoft.com/office/powerpoint/2010/main" val="200230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5</a:t>
            </a:fld>
            <a:endParaRPr lang="es-PE"/>
          </a:p>
        </p:txBody>
      </p:sp>
      <p:sp>
        <p:nvSpPr>
          <p:cNvPr id="9" name="CuadroTexto 8">
            <a:extLst>
              <a:ext uri="{FF2B5EF4-FFF2-40B4-BE49-F238E27FC236}">
                <a16:creationId xmlns:a16="http://schemas.microsoft.com/office/drawing/2014/main" id="{FCD35F52-ADAD-493A-9568-E08CE538240D}"/>
              </a:ext>
            </a:extLst>
          </p:cNvPr>
          <p:cNvSpPr txBox="1"/>
          <p:nvPr/>
        </p:nvSpPr>
        <p:spPr>
          <a:xfrm>
            <a:off x="1251678" y="994856"/>
            <a:ext cx="10493632" cy="3366563"/>
          </a:xfrm>
          <a:prstGeom prst="rect">
            <a:avLst/>
          </a:prstGeom>
          <a:noFill/>
        </p:spPr>
        <p:txBody>
          <a:bodyPr wrap="square">
            <a:spAutoFit/>
          </a:bodyPr>
          <a:lstStyle/>
          <a:p>
            <a:pPr algn="just">
              <a:lnSpc>
                <a:spcPct val="150000"/>
              </a:lnSpc>
              <a:tabLst>
                <a:tab pos="540385" algn="l"/>
              </a:tabLst>
            </a:pPr>
            <a:r>
              <a:rPr lang="es-ES" sz="1800" dirty="0">
                <a:effectLst/>
                <a:latin typeface="Times New Roman" panose="02020603050405020304" pitchFamily="18" charset="0"/>
                <a:ea typeface="Times New Roman" panose="02020603050405020304" pitchFamily="18" charset="0"/>
              </a:rPr>
              <a:t>Debemos tomar en cuenta que tanto el costo mina como el costo planta varían durante la vida de la explotación, ya que la distancia de transporte tanto para el mineral como para el estéril son variables y el tratamiento del mineral en la planta varía dependiendo de las características del mineral que es alimentado, las cuales pueden variar dependiendo de la profundidad en la cual nos encontremos explotando, por lo que en ambos casos se debe ocupar la mejor estimación posible en función del criterio y experiencia del encargado de realizar el diseño del rajo.</a:t>
            </a:r>
            <a:endParaRPr lang="es-PE" sz="1200" dirty="0">
              <a:effectLst/>
              <a:latin typeface="Times New Roman" panose="02020603050405020304" pitchFamily="18" charset="0"/>
              <a:ea typeface="Times New Roman" panose="02020603050405020304" pitchFamily="18" charset="0"/>
            </a:endParaRPr>
          </a:p>
          <a:p>
            <a:pPr algn="just">
              <a:lnSpc>
                <a:spcPct val="150000"/>
              </a:lnSpc>
            </a:pPr>
            <a:r>
              <a:rPr lang="es-ES" sz="1800" dirty="0">
                <a:effectLst/>
                <a:latin typeface="Times New Roman" panose="02020603050405020304" pitchFamily="18" charset="0"/>
                <a:ea typeface="Times New Roman" panose="02020603050405020304" pitchFamily="18" charset="0"/>
              </a:rPr>
              <a:t> </a:t>
            </a:r>
            <a:r>
              <a:rPr lang="es-ES" dirty="0">
                <a:effectLst/>
                <a:latin typeface="Times New Roman" panose="02020603050405020304" pitchFamily="18" charset="0"/>
                <a:ea typeface="Times New Roman" panose="02020603050405020304" pitchFamily="18" charset="0"/>
              </a:rPr>
              <a:t>La expresión inicial para la Ley de Corte Crítica  puede expresarse de la siguiente manera al incluir las unidades y en el costo mina considerar el costo de capital:</a:t>
            </a:r>
            <a:endParaRPr lang="es-PE" dirty="0">
              <a:effectLst/>
              <a:latin typeface="Times New Roman" panose="02020603050405020304" pitchFamily="18" charset="0"/>
              <a:ea typeface="Times New Roman" panose="02020603050405020304" pitchFamily="18" charset="0"/>
            </a:endParaRPr>
          </a:p>
        </p:txBody>
      </p:sp>
      <p:sp>
        <p:nvSpPr>
          <p:cNvPr id="13" name="CuadroTexto 12">
            <a:extLst>
              <a:ext uri="{FF2B5EF4-FFF2-40B4-BE49-F238E27FC236}">
                <a16:creationId xmlns:a16="http://schemas.microsoft.com/office/drawing/2014/main" id="{9CD57C7B-98E0-4DFA-84F3-B5B40440CA6C}"/>
              </a:ext>
            </a:extLst>
          </p:cNvPr>
          <p:cNvSpPr txBox="1"/>
          <p:nvPr/>
        </p:nvSpPr>
        <p:spPr>
          <a:xfrm>
            <a:off x="2038823" y="4910475"/>
            <a:ext cx="8604031" cy="458074"/>
          </a:xfrm>
          <a:prstGeom prst="rect">
            <a:avLst/>
          </a:prstGeom>
          <a:noFill/>
        </p:spPr>
        <p:txBody>
          <a:bodyPr wrap="square">
            <a:spAutoFit/>
          </a:bodyPr>
          <a:lstStyle/>
          <a:p>
            <a:pPr algn="ctr">
              <a:lnSpc>
                <a:spcPct val="150000"/>
              </a:lnSpc>
              <a:tabLst>
                <a:tab pos="900430" algn="l"/>
                <a:tab pos="1620520" algn="l"/>
              </a:tabLst>
            </a:pPr>
            <a:r>
              <a:rPr lang="es-ES" sz="1800" b="1" dirty="0">
                <a:solidFill>
                  <a:srgbClr val="000080"/>
                </a:solidFill>
                <a:effectLst/>
                <a:latin typeface="Times New Roman" panose="02020603050405020304" pitchFamily="18" charset="0"/>
                <a:ea typeface="Times New Roman" panose="02020603050405020304" pitchFamily="18" charset="0"/>
              </a:rPr>
              <a:t>Ley de Corte (%) = ((CM + CC) + CP) x 100 / (2204.6 x RM/100 x (P - </a:t>
            </a:r>
            <a:r>
              <a:rPr lang="es-ES" sz="1800" b="1" dirty="0" err="1">
                <a:solidFill>
                  <a:srgbClr val="000080"/>
                </a:solidFill>
                <a:effectLst/>
                <a:latin typeface="Times New Roman" panose="02020603050405020304" pitchFamily="18" charset="0"/>
                <a:ea typeface="Times New Roman" panose="02020603050405020304" pitchFamily="18" charset="0"/>
              </a:rPr>
              <a:t>FyR</a:t>
            </a:r>
            <a:r>
              <a:rPr lang="es-ES" sz="1800" b="1" dirty="0">
                <a:solidFill>
                  <a:srgbClr val="000080"/>
                </a:solidFill>
                <a:effectLst/>
                <a:latin typeface="Times New Roman" panose="02020603050405020304" pitchFamily="18" charset="0"/>
                <a:ea typeface="Times New Roman" panose="02020603050405020304" pitchFamily="18" charset="0"/>
              </a:rPr>
              <a:t>))</a:t>
            </a:r>
            <a:endParaRPr lang="es-P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5523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6</a:t>
            </a:fld>
            <a:endParaRPr lang="es-PE"/>
          </a:p>
        </p:txBody>
      </p:sp>
      <p:sp>
        <p:nvSpPr>
          <p:cNvPr id="8" name="CuadroTexto 7">
            <a:extLst>
              <a:ext uri="{FF2B5EF4-FFF2-40B4-BE49-F238E27FC236}">
                <a16:creationId xmlns:a16="http://schemas.microsoft.com/office/drawing/2014/main" id="{9E364738-D9A8-43FA-8E69-F839008C8D66}"/>
              </a:ext>
            </a:extLst>
          </p:cNvPr>
          <p:cNvSpPr txBox="1"/>
          <p:nvPr/>
        </p:nvSpPr>
        <p:spPr>
          <a:xfrm>
            <a:off x="1251677" y="963241"/>
            <a:ext cx="10399039" cy="3416320"/>
          </a:xfrm>
          <a:prstGeom prst="rect">
            <a:avLst/>
          </a:prstGeom>
          <a:noFill/>
        </p:spPr>
        <p:txBody>
          <a:bodyPr wrap="square">
            <a:spAutoFit/>
          </a:bodyPr>
          <a:lstStyle/>
          <a:p>
            <a:pPr algn="just">
              <a:tabLst>
                <a:tab pos="450215" algn="l"/>
                <a:tab pos="1620520" algn="l"/>
              </a:tabLst>
            </a:pPr>
            <a:r>
              <a:rPr lang="es-ES" sz="1800" dirty="0">
                <a:effectLst/>
                <a:latin typeface="Times New Roman" panose="02020603050405020304" pitchFamily="18" charset="0"/>
                <a:ea typeface="Times New Roman" panose="02020603050405020304" pitchFamily="18" charset="0"/>
              </a:rPr>
              <a:t>En esta expresión se considerarán como Costos de </a:t>
            </a:r>
            <a:r>
              <a:rPr lang="es-ES" sz="1800" b="1" dirty="0">
                <a:solidFill>
                  <a:srgbClr val="000080"/>
                </a:solidFill>
                <a:effectLst/>
                <a:latin typeface="Times New Roman" panose="02020603050405020304" pitchFamily="18" charset="0"/>
                <a:ea typeface="Times New Roman" panose="02020603050405020304" pitchFamily="18" charset="0"/>
              </a:rPr>
              <a:t>CATEGORÍA I</a:t>
            </a:r>
            <a:r>
              <a:rPr lang="es-ES" sz="1800" dirty="0">
                <a:effectLst/>
                <a:latin typeface="Times New Roman" panose="02020603050405020304" pitchFamily="18" charset="0"/>
                <a:ea typeface="Times New Roman" panose="02020603050405020304" pitchFamily="18" charset="0"/>
              </a:rPr>
              <a:t>, a los costos en </a:t>
            </a:r>
            <a:r>
              <a:rPr lang="es-ES" sz="1800" b="1" dirty="0">
                <a:solidFill>
                  <a:srgbClr val="000080"/>
                </a:solidFill>
                <a:effectLst/>
                <a:latin typeface="Times New Roman" panose="02020603050405020304" pitchFamily="18" charset="0"/>
                <a:ea typeface="Times New Roman" panose="02020603050405020304" pitchFamily="18" charset="0"/>
              </a:rPr>
              <a:t>US$/Ton</a:t>
            </a:r>
            <a:r>
              <a:rPr lang="es-ES" sz="1800" b="1"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de material movido relacionados con la extracción del mineral, es decir los costos Mina, que incluyen los siguientes procesos:</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1620520" algn="l"/>
              </a:tabLst>
            </a:pPr>
            <a:r>
              <a:rPr lang="es-ES" sz="1800" dirty="0">
                <a:effectLst/>
                <a:latin typeface="Times New Roman" panose="02020603050405020304" pitchFamily="18" charset="0"/>
                <a:ea typeface="Times New Roman" panose="02020603050405020304" pitchFamily="18" charset="0"/>
              </a:rPr>
              <a:t> 	*	Como Costos Directos (</a:t>
            </a:r>
            <a:r>
              <a:rPr lang="es-ES" sz="1800" b="1" dirty="0">
                <a:solidFill>
                  <a:srgbClr val="000080"/>
                </a:solidFill>
                <a:effectLst/>
                <a:latin typeface="Times New Roman" panose="02020603050405020304" pitchFamily="18" charset="0"/>
                <a:ea typeface="Times New Roman" panose="02020603050405020304" pitchFamily="18" charset="0"/>
              </a:rPr>
              <a:t>CM</a:t>
            </a:r>
            <a:r>
              <a:rPr lang="es-ES" sz="1800" dirty="0">
                <a:effectLst/>
                <a:latin typeface="Times New Roman" panose="02020603050405020304" pitchFamily="18" charset="0"/>
                <a:ea typeface="Times New Roman" panose="02020603050405020304" pitchFamily="18" charset="0"/>
              </a:rPr>
              <a:t>):</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a:t>
            </a:r>
            <a:r>
              <a:rPr lang="es-ES" sz="1800" b="1" dirty="0">
                <a:solidFill>
                  <a:schemeClr val="accent3">
                    <a:lumMod val="75000"/>
                  </a:schemeClr>
                </a:solidFill>
                <a:effectLst/>
                <a:latin typeface="Times New Roman" panose="02020603050405020304" pitchFamily="18" charset="0"/>
                <a:ea typeface="Times New Roman" panose="02020603050405020304" pitchFamily="18" charset="0"/>
              </a:rPr>
              <a:t>Perforación.</a:t>
            </a:r>
            <a:endParaRPr lang="es-PE" sz="1800" b="1" dirty="0">
              <a:solidFill>
                <a:schemeClr val="accent3">
                  <a:lumMod val="75000"/>
                </a:schemeClr>
              </a:solidFill>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a:t>
            </a:r>
            <a:r>
              <a:rPr lang="es-ES" b="1" dirty="0">
                <a:solidFill>
                  <a:schemeClr val="accent3">
                    <a:lumMod val="75000"/>
                  </a:schemeClr>
                </a:solidFill>
                <a:latin typeface="Times New Roman" panose="02020603050405020304" pitchFamily="18" charset="0"/>
                <a:ea typeface="Times New Roman" panose="02020603050405020304" pitchFamily="18" charset="0"/>
              </a:rPr>
              <a:t>Vola</a:t>
            </a:r>
            <a:r>
              <a:rPr lang="es-ES" sz="1800" b="1" dirty="0">
                <a:solidFill>
                  <a:schemeClr val="accent3">
                    <a:lumMod val="75000"/>
                  </a:schemeClr>
                </a:solidFill>
                <a:effectLst/>
                <a:latin typeface="Times New Roman" panose="02020603050405020304" pitchFamily="18" charset="0"/>
                <a:ea typeface="Times New Roman" panose="02020603050405020304" pitchFamily="18" charset="0"/>
              </a:rPr>
              <a:t>dura.</a:t>
            </a:r>
            <a:endParaRPr lang="es-PE" sz="1800" b="1" dirty="0">
              <a:solidFill>
                <a:schemeClr val="accent3">
                  <a:lumMod val="75000"/>
                </a:schemeClr>
              </a:solidFill>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Carguío.</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Transporte.</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Servicios de apoyo Mina.</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Administración.</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Además se maneja como un Costo a la Depreciación (</a:t>
            </a:r>
            <a:r>
              <a:rPr lang="es-ES" sz="1800" b="1" dirty="0">
                <a:solidFill>
                  <a:srgbClr val="000080"/>
                </a:solidFill>
                <a:effectLst/>
                <a:latin typeface="Times New Roman" panose="02020603050405020304" pitchFamily="18" charset="0"/>
                <a:ea typeface="Times New Roman" panose="02020603050405020304" pitchFamily="18" charset="0"/>
              </a:rPr>
              <a:t>CC</a:t>
            </a:r>
            <a:r>
              <a:rPr lang="es-ES" sz="1800" dirty="0">
                <a:effectLst/>
                <a:latin typeface="Times New Roman" panose="02020603050405020304" pitchFamily="18" charset="0"/>
                <a:ea typeface="Times New Roman" panose="02020603050405020304" pitchFamily="18" charset="0"/>
              </a:rPr>
              <a:t>).</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La suma de estos valores </a:t>
            </a:r>
            <a:r>
              <a:rPr lang="es-ES" sz="1800" b="1" dirty="0">
                <a:solidFill>
                  <a:srgbClr val="000080"/>
                </a:solidFill>
                <a:effectLst/>
                <a:latin typeface="Times New Roman" panose="02020603050405020304" pitchFamily="18" charset="0"/>
                <a:ea typeface="Times New Roman" panose="02020603050405020304" pitchFamily="18" charset="0"/>
              </a:rPr>
              <a:t>CM + CC </a:t>
            </a:r>
            <a:r>
              <a:rPr lang="es-ES" sz="1800" dirty="0">
                <a:effectLst/>
                <a:latin typeface="Times New Roman" panose="02020603050405020304" pitchFamily="18" charset="0"/>
                <a:ea typeface="Times New Roman" panose="02020603050405020304" pitchFamily="18" charset="0"/>
              </a:rPr>
              <a:t>conforma la CATEGORÍA I.</a:t>
            </a:r>
            <a:endParaRPr lang="es-PE" sz="1800" dirty="0">
              <a:effectLst/>
              <a:latin typeface="Times New Roman" panose="02020603050405020304" pitchFamily="18" charset="0"/>
              <a:ea typeface="Times New Roman" panose="02020603050405020304" pitchFamily="18" charset="0"/>
            </a:endParaRPr>
          </a:p>
        </p:txBody>
      </p:sp>
      <p:sp>
        <p:nvSpPr>
          <p:cNvPr id="10" name="CuadroTexto 9">
            <a:extLst>
              <a:ext uri="{FF2B5EF4-FFF2-40B4-BE49-F238E27FC236}">
                <a16:creationId xmlns:a16="http://schemas.microsoft.com/office/drawing/2014/main" id="{825C703E-20BF-4E4E-B734-2B1D531AEE18}"/>
              </a:ext>
            </a:extLst>
          </p:cNvPr>
          <p:cNvSpPr txBox="1"/>
          <p:nvPr/>
        </p:nvSpPr>
        <p:spPr>
          <a:xfrm>
            <a:off x="1251676" y="4344354"/>
            <a:ext cx="10399040" cy="2031325"/>
          </a:xfrm>
          <a:prstGeom prst="rect">
            <a:avLst/>
          </a:prstGeom>
          <a:noFill/>
        </p:spPr>
        <p:txBody>
          <a:bodyPr wrap="square">
            <a:spAutoFit/>
          </a:bodyPr>
          <a:lstStyle/>
          <a:p>
            <a:pPr algn="just">
              <a:tabLst>
                <a:tab pos="450215" algn="l"/>
                <a:tab pos="1620520" algn="l"/>
              </a:tabLst>
            </a:pPr>
            <a:r>
              <a:rPr lang="es-ES" sz="1800" dirty="0">
                <a:effectLst/>
                <a:latin typeface="Times New Roman" panose="02020603050405020304" pitchFamily="18" charset="0"/>
                <a:ea typeface="Times New Roman" panose="02020603050405020304" pitchFamily="18" charset="0"/>
              </a:rPr>
              <a:t>Se considera como Costos de </a:t>
            </a:r>
            <a:r>
              <a:rPr lang="es-ES" sz="1800" b="1" dirty="0">
                <a:solidFill>
                  <a:srgbClr val="000080"/>
                </a:solidFill>
                <a:effectLst/>
                <a:latin typeface="Times New Roman" panose="02020603050405020304" pitchFamily="18" charset="0"/>
                <a:ea typeface="Times New Roman" panose="02020603050405020304" pitchFamily="18" charset="0"/>
              </a:rPr>
              <a:t>CATEGORÍA II</a:t>
            </a:r>
            <a:r>
              <a:rPr lang="es-ES" sz="1800" dirty="0">
                <a:effectLst/>
                <a:latin typeface="Times New Roman" panose="02020603050405020304" pitchFamily="18" charset="0"/>
                <a:ea typeface="Times New Roman" panose="02020603050405020304" pitchFamily="18" charset="0"/>
              </a:rPr>
              <a:t>, los relacionados con el proceso del mineral (</a:t>
            </a:r>
            <a:r>
              <a:rPr lang="es-ES" sz="1800" b="1" dirty="0">
                <a:solidFill>
                  <a:srgbClr val="000080"/>
                </a:solidFill>
                <a:effectLst/>
                <a:latin typeface="Times New Roman" panose="02020603050405020304" pitchFamily="18" charset="0"/>
                <a:ea typeface="Times New Roman" panose="02020603050405020304" pitchFamily="18" charset="0"/>
              </a:rPr>
              <a:t>CP</a:t>
            </a:r>
            <a:r>
              <a:rPr lang="es-ES" sz="1800" dirty="0">
                <a:effectLst/>
                <a:latin typeface="Times New Roman" panose="02020603050405020304" pitchFamily="18" charset="0"/>
                <a:ea typeface="Times New Roman" panose="02020603050405020304" pitchFamily="18" charset="0"/>
              </a:rPr>
              <a:t>) y se expresa en unidades de </a:t>
            </a:r>
            <a:r>
              <a:rPr lang="es-ES" sz="1800" b="1" dirty="0">
                <a:solidFill>
                  <a:srgbClr val="000080"/>
                </a:solidFill>
                <a:effectLst/>
                <a:latin typeface="Times New Roman" panose="02020603050405020304" pitchFamily="18" charset="0"/>
                <a:ea typeface="Times New Roman" panose="02020603050405020304" pitchFamily="18" charset="0"/>
              </a:rPr>
              <a:t>US$/Ton</a:t>
            </a:r>
            <a:r>
              <a:rPr lang="es-ES" sz="1800" dirty="0">
                <a:effectLst/>
                <a:latin typeface="Times New Roman" panose="02020603050405020304" pitchFamily="18" charset="0"/>
                <a:ea typeface="Times New Roman" panose="02020603050405020304" pitchFamily="18" charset="0"/>
              </a:rPr>
              <a:t> de Mineral tratado. Además se incluyen costos administrativos (en las mismas unidades). Cabe notar que la depreciación de las instalaciones de la planta está incluida dentro del costo de proceso.</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1620520" algn="l"/>
              </a:tabLst>
            </a:pPr>
            <a:r>
              <a:rPr lang="es-ES" sz="1800" dirty="0">
                <a:effectLst/>
                <a:latin typeface="Times New Roman" panose="02020603050405020304" pitchFamily="18" charset="0"/>
                <a:ea typeface="Times New Roman" panose="02020603050405020304" pitchFamily="18" charset="0"/>
              </a:rPr>
              <a:t>	Se considera como Costos de </a:t>
            </a:r>
            <a:r>
              <a:rPr lang="es-ES" sz="1800" b="1" dirty="0">
                <a:solidFill>
                  <a:srgbClr val="000080"/>
                </a:solidFill>
                <a:effectLst/>
                <a:latin typeface="Times New Roman" panose="02020603050405020304" pitchFamily="18" charset="0"/>
                <a:ea typeface="Times New Roman" panose="02020603050405020304" pitchFamily="18" charset="0"/>
              </a:rPr>
              <a:t>CATEGORÍA III</a:t>
            </a:r>
            <a:r>
              <a:rPr lang="es-ES" sz="1800" dirty="0">
                <a:effectLst/>
                <a:latin typeface="Times New Roman" panose="02020603050405020304" pitchFamily="18" charset="0"/>
                <a:ea typeface="Times New Roman" panose="02020603050405020304" pitchFamily="18" charset="0"/>
              </a:rPr>
              <a:t>, los relacionados con la venta del producto (</a:t>
            </a:r>
            <a:r>
              <a:rPr lang="es-ES" sz="1800" b="1" dirty="0" err="1">
                <a:solidFill>
                  <a:srgbClr val="000080"/>
                </a:solidFill>
                <a:effectLst/>
                <a:latin typeface="Times New Roman" panose="02020603050405020304" pitchFamily="18" charset="0"/>
                <a:ea typeface="Times New Roman" panose="02020603050405020304" pitchFamily="18" charset="0"/>
              </a:rPr>
              <a:t>FyR</a:t>
            </a:r>
            <a:r>
              <a:rPr lang="es-ES" sz="1800" dirty="0">
                <a:effectLst/>
                <a:latin typeface="Times New Roman" panose="02020603050405020304" pitchFamily="18" charset="0"/>
                <a:ea typeface="Times New Roman" panose="02020603050405020304" pitchFamily="18" charset="0"/>
              </a:rPr>
              <a:t>), en el cual se incluyen el transporte, seguros, créditos, refinería, etc. y se expresa en unidades de </a:t>
            </a:r>
            <a:r>
              <a:rPr lang="es-ES" sz="1800" b="1" dirty="0">
                <a:solidFill>
                  <a:srgbClr val="000080"/>
                </a:solidFill>
                <a:effectLst/>
                <a:latin typeface="Times New Roman" panose="02020603050405020304" pitchFamily="18" charset="0"/>
                <a:ea typeface="Times New Roman" panose="02020603050405020304" pitchFamily="18" charset="0"/>
              </a:rPr>
              <a:t>US$/</a:t>
            </a:r>
            <a:r>
              <a:rPr lang="es-ES" sz="1800" b="1" dirty="0" err="1">
                <a:solidFill>
                  <a:srgbClr val="000080"/>
                </a:solidFill>
                <a:effectLst/>
                <a:latin typeface="Times New Roman" panose="02020603050405020304" pitchFamily="18" charset="0"/>
                <a:ea typeface="Times New Roman" panose="02020603050405020304" pitchFamily="18" charset="0"/>
              </a:rPr>
              <a:t>lbCu</a:t>
            </a:r>
            <a:r>
              <a:rPr lang="es-ES" sz="1800" dirty="0">
                <a:effectLst/>
                <a:latin typeface="Times New Roman" panose="02020603050405020304" pitchFamily="18" charset="0"/>
                <a:ea typeface="Times New Roman" panose="02020603050405020304" pitchFamily="18" charset="0"/>
              </a:rPr>
              <a:t>.</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79310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7</a:t>
            </a:fld>
            <a:endParaRPr lang="es-PE"/>
          </a:p>
        </p:txBody>
      </p:sp>
      <p:sp>
        <p:nvSpPr>
          <p:cNvPr id="8" name="CuadroTexto 7">
            <a:extLst>
              <a:ext uri="{FF2B5EF4-FFF2-40B4-BE49-F238E27FC236}">
                <a16:creationId xmlns:a16="http://schemas.microsoft.com/office/drawing/2014/main" id="{9E364738-D9A8-43FA-8E69-F839008C8D66}"/>
              </a:ext>
            </a:extLst>
          </p:cNvPr>
          <p:cNvSpPr txBox="1"/>
          <p:nvPr/>
        </p:nvSpPr>
        <p:spPr>
          <a:xfrm>
            <a:off x="1251677" y="963241"/>
            <a:ext cx="10399039" cy="3416320"/>
          </a:xfrm>
          <a:prstGeom prst="rect">
            <a:avLst/>
          </a:prstGeom>
          <a:noFill/>
        </p:spPr>
        <p:txBody>
          <a:bodyPr wrap="square">
            <a:spAutoFit/>
          </a:bodyPr>
          <a:lstStyle/>
          <a:p>
            <a:pPr algn="just">
              <a:tabLst>
                <a:tab pos="450215" algn="l"/>
                <a:tab pos="1620520" algn="l"/>
              </a:tabLst>
            </a:pPr>
            <a:r>
              <a:rPr lang="es-ES" sz="1800" dirty="0">
                <a:effectLst/>
                <a:latin typeface="Times New Roman" panose="02020603050405020304" pitchFamily="18" charset="0"/>
                <a:ea typeface="Times New Roman" panose="02020603050405020304" pitchFamily="18" charset="0"/>
              </a:rPr>
              <a:t>En esta expresión se considerarán como Costos de </a:t>
            </a:r>
            <a:r>
              <a:rPr lang="es-ES" sz="1800" b="1" dirty="0">
                <a:solidFill>
                  <a:srgbClr val="000080"/>
                </a:solidFill>
                <a:effectLst/>
                <a:latin typeface="Times New Roman" panose="02020603050405020304" pitchFamily="18" charset="0"/>
                <a:ea typeface="Times New Roman" panose="02020603050405020304" pitchFamily="18" charset="0"/>
              </a:rPr>
              <a:t>CATEGORÍA I</a:t>
            </a:r>
            <a:r>
              <a:rPr lang="es-ES" sz="1800" dirty="0">
                <a:effectLst/>
                <a:latin typeface="Times New Roman" panose="02020603050405020304" pitchFamily="18" charset="0"/>
                <a:ea typeface="Times New Roman" panose="02020603050405020304" pitchFamily="18" charset="0"/>
              </a:rPr>
              <a:t>, a los costos en </a:t>
            </a:r>
            <a:r>
              <a:rPr lang="es-ES" sz="1800" b="1" dirty="0">
                <a:solidFill>
                  <a:srgbClr val="000080"/>
                </a:solidFill>
                <a:effectLst/>
                <a:latin typeface="Times New Roman" panose="02020603050405020304" pitchFamily="18" charset="0"/>
                <a:ea typeface="Times New Roman" panose="02020603050405020304" pitchFamily="18" charset="0"/>
              </a:rPr>
              <a:t>US$/Ton</a:t>
            </a:r>
            <a:r>
              <a:rPr lang="es-ES" sz="1800" b="1"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de material movido relacionados con la extracción del mineral, es decir los costos Mina, que incluyen los siguientes procesos:</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1620520" algn="l"/>
              </a:tabLst>
            </a:pPr>
            <a:r>
              <a:rPr lang="es-ES" sz="1800" dirty="0">
                <a:effectLst/>
                <a:latin typeface="Times New Roman" panose="02020603050405020304" pitchFamily="18" charset="0"/>
                <a:ea typeface="Times New Roman" panose="02020603050405020304" pitchFamily="18" charset="0"/>
              </a:rPr>
              <a:t> 	*	Como Costos Directos (</a:t>
            </a:r>
            <a:r>
              <a:rPr lang="es-ES" sz="1800" b="1" dirty="0">
                <a:solidFill>
                  <a:srgbClr val="000080"/>
                </a:solidFill>
                <a:effectLst/>
                <a:latin typeface="Times New Roman" panose="02020603050405020304" pitchFamily="18" charset="0"/>
                <a:ea typeface="Times New Roman" panose="02020603050405020304" pitchFamily="18" charset="0"/>
              </a:rPr>
              <a:t>CM</a:t>
            </a:r>
            <a:r>
              <a:rPr lang="es-ES" sz="1800" dirty="0">
                <a:effectLst/>
                <a:latin typeface="Times New Roman" panose="02020603050405020304" pitchFamily="18" charset="0"/>
                <a:ea typeface="Times New Roman" panose="02020603050405020304" pitchFamily="18" charset="0"/>
              </a:rPr>
              <a:t>):</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a:t>
            </a:r>
            <a:r>
              <a:rPr lang="es-ES" sz="1800" b="1" dirty="0">
                <a:solidFill>
                  <a:schemeClr val="accent3">
                    <a:lumMod val="75000"/>
                  </a:schemeClr>
                </a:solidFill>
                <a:effectLst/>
                <a:latin typeface="Times New Roman" panose="02020603050405020304" pitchFamily="18" charset="0"/>
                <a:ea typeface="Times New Roman" panose="02020603050405020304" pitchFamily="18" charset="0"/>
              </a:rPr>
              <a:t>Perforación.</a:t>
            </a:r>
            <a:endParaRPr lang="es-PE" sz="1800" b="1" dirty="0">
              <a:solidFill>
                <a:schemeClr val="accent3">
                  <a:lumMod val="75000"/>
                </a:schemeClr>
              </a:solidFill>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a:t>
            </a:r>
            <a:r>
              <a:rPr lang="es-ES" b="1" dirty="0">
                <a:solidFill>
                  <a:schemeClr val="accent3">
                    <a:lumMod val="75000"/>
                  </a:schemeClr>
                </a:solidFill>
                <a:latin typeface="Times New Roman" panose="02020603050405020304" pitchFamily="18" charset="0"/>
                <a:ea typeface="Times New Roman" panose="02020603050405020304" pitchFamily="18" charset="0"/>
              </a:rPr>
              <a:t>Vola</a:t>
            </a:r>
            <a:r>
              <a:rPr lang="es-ES" sz="1800" b="1" dirty="0">
                <a:solidFill>
                  <a:schemeClr val="accent3">
                    <a:lumMod val="75000"/>
                  </a:schemeClr>
                </a:solidFill>
                <a:effectLst/>
                <a:latin typeface="Times New Roman" panose="02020603050405020304" pitchFamily="18" charset="0"/>
                <a:ea typeface="Times New Roman" panose="02020603050405020304" pitchFamily="18" charset="0"/>
              </a:rPr>
              <a:t>dura.</a:t>
            </a:r>
            <a:endParaRPr lang="es-PE" sz="1800" b="1" dirty="0">
              <a:solidFill>
                <a:schemeClr val="accent3">
                  <a:lumMod val="75000"/>
                </a:schemeClr>
              </a:solidFill>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Carguío.</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Transporte.</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Servicios de apoyo Mina.</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Administración.</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	Además se maneja como un Costo a la Depreciación (</a:t>
            </a:r>
            <a:r>
              <a:rPr lang="es-ES" sz="1800" b="1" dirty="0">
                <a:solidFill>
                  <a:srgbClr val="000080"/>
                </a:solidFill>
                <a:effectLst/>
                <a:latin typeface="Times New Roman" panose="02020603050405020304" pitchFamily="18" charset="0"/>
                <a:ea typeface="Times New Roman" panose="02020603050405020304" pitchFamily="18" charset="0"/>
              </a:rPr>
              <a:t>CC</a:t>
            </a:r>
            <a:r>
              <a:rPr lang="es-ES" sz="1800" dirty="0">
                <a:effectLst/>
                <a:latin typeface="Times New Roman" panose="02020603050405020304" pitchFamily="18" charset="0"/>
                <a:ea typeface="Times New Roman" panose="02020603050405020304" pitchFamily="18" charset="0"/>
              </a:rPr>
              <a:t>).</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La suma de estos valores </a:t>
            </a:r>
            <a:r>
              <a:rPr lang="es-ES" sz="1800" b="1" dirty="0">
                <a:solidFill>
                  <a:srgbClr val="000080"/>
                </a:solidFill>
                <a:effectLst/>
                <a:latin typeface="Times New Roman" panose="02020603050405020304" pitchFamily="18" charset="0"/>
                <a:ea typeface="Times New Roman" panose="02020603050405020304" pitchFamily="18" charset="0"/>
              </a:rPr>
              <a:t>CM + CC </a:t>
            </a:r>
            <a:r>
              <a:rPr lang="es-ES" sz="1800" dirty="0">
                <a:effectLst/>
                <a:latin typeface="Times New Roman" panose="02020603050405020304" pitchFamily="18" charset="0"/>
                <a:ea typeface="Times New Roman" panose="02020603050405020304" pitchFamily="18" charset="0"/>
              </a:rPr>
              <a:t>conforma la CATEGORÍA I.</a:t>
            </a:r>
            <a:endParaRPr lang="es-PE" sz="1800" dirty="0">
              <a:effectLst/>
              <a:latin typeface="Times New Roman" panose="02020603050405020304" pitchFamily="18" charset="0"/>
              <a:ea typeface="Times New Roman" panose="02020603050405020304" pitchFamily="18" charset="0"/>
            </a:endParaRPr>
          </a:p>
        </p:txBody>
      </p:sp>
      <p:sp>
        <p:nvSpPr>
          <p:cNvPr id="10" name="CuadroTexto 9">
            <a:extLst>
              <a:ext uri="{FF2B5EF4-FFF2-40B4-BE49-F238E27FC236}">
                <a16:creationId xmlns:a16="http://schemas.microsoft.com/office/drawing/2014/main" id="{825C703E-20BF-4E4E-B734-2B1D531AEE18}"/>
              </a:ext>
            </a:extLst>
          </p:cNvPr>
          <p:cNvSpPr txBox="1"/>
          <p:nvPr/>
        </p:nvSpPr>
        <p:spPr>
          <a:xfrm>
            <a:off x="1251676" y="4344354"/>
            <a:ext cx="10399040" cy="2031325"/>
          </a:xfrm>
          <a:prstGeom prst="rect">
            <a:avLst/>
          </a:prstGeom>
          <a:noFill/>
        </p:spPr>
        <p:txBody>
          <a:bodyPr wrap="square">
            <a:spAutoFit/>
          </a:bodyPr>
          <a:lstStyle/>
          <a:p>
            <a:pPr algn="just">
              <a:tabLst>
                <a:tab pos="450215" algn="l"/>
                <a:tab pos="1620520" algn="l"/>
              </a:tabLst>
            </a:pPr>
            <a:r>
              <a:rPr lang="es-ES" sz="1800" dirty="0">
                <a:effectLst/>
                <a:latin typeface="Times New Roman" panose="02020603050405020304" pitchFamily="18" charset="0"/>
                <a:ea typeface="Times New Roman" panose="02020603050405020304" pitchFamily="18" charset="0"/>
              </a:rPr>
              <a:t>Se considera como Costos de </a:t>
            </a:r>
            <a:r>
              <a:rPr lang="es-ES" sz="1800" b="1" dirty="0">
                <a:solidFill>
                  <a:srgbClr val="000080"/>
                </a:solidFill>
                <a:effectLst/>
                <a:latin typeface="Times New Roman" panose="02020603050405020304" pitchFamily="18" charset="0"/>
                <a:ea typeface="Times New Roman" panose="02020603050405020304" pitchFamily="18" charset="0"/>
              </a:rPr>
              <a:t>CATEGORÍA II</a:t>
            </a:r>
            <a:r>
              <a:rPr lang="es-ES" sz="1800" dirty="0">
                <a:effectLst/>
                <a:latin typeface="Times New Roman" panose="02020603050405020304" pitchFamily="18" charset="0"/>
                <a:ea typeface="Times New Roman" panose="02020603050405020304" pitchFamily="18" charset="0"/>
              </a:rPr>
              <a:t>, los relacionados con el proceso del mineral (</a:t>
            </a:r>
            <a:r>
              <a:rPr lang="es-ES" sz="1800" b="1" dirty="0">
                <a:solidFill>
                  <a:srgbClr val="000080"/>
                </a:solidFill>
                <a:effectLst/>
                <a:latin typeface="Times New Roman" panose="02020603050405020304" pitchFamily="18" charset="0"/>
                <a:ea typeface="Times New Roman" panose="02020603050405020304" pitchFamily="18" charset="0"/>
              </a:rPr>
              <a:t>CP</a:t>
            </a:r>
            <a:r>
              <a:rPr lang="es-ES" sz="1800" dirty="0">
                <a:effectLst/>
                <a:latin typeface="Times New Roman" panose="02020603050405020304" pitchFamily="18" charset="0"/>
                <a:ea typeface="Times New Roman" panose="02020603050405020304" pitchFamily="18" charset="0"/>
              </a:rPr>
              <a:t>) y se expresa en unidades de </a:t>
            </a:r>
            <a:r>
              <a:rPr lang="es-ES" sz="1800" b="1" dirty="0">
                <a:solidFill>
                  <a:srgbClr val="000080"/>
                </a:solidFill>
                <a:effectLst/>
                <a:latin typeface="Times New Roman" panose="02020603050405020304" pitchFamily="18" charset="0"/>
                <a:ea typeface="Times New Roman" panose="02020603050405020304" pitchFamily="18" charset="0"/>
              </a:rPr>
              <a:t>US$/Ton</a:t>
            </a:r>
            <a:r>
              <a:rPr lang="es-ES" sz="1800" dirty="0">
                <a:effectLst/>
                <a:latin typeface="Times New Roman" panose="02020603050405020304" pitchFamily="18" charset="0"/>
                <a:ea typeface="Times New Roman" panose="02020603050405020304" pitchFamily="18" charset="0"/>
              </a:rPr>
              <a:t> de Mineral tratado. Además se incluyen costos administrativos (en las mismas unidades). Cabe notar que la depreciación de las instalaciones de la planta está incluida dentro del costo de proceso.</a:t>
            </a:r>
            <a:endParaRPr lang="es-PE" sz="1800" dirty="0">
              <a:effectLst/>
              <a:latin typeface="Times New Roman" panose="02020603050405020304" pitchFamily="18" charset="0"/>
              <a:ea typeface="Times New Roman" panose="02020603050405020304" pitchFamily="18" charset="0"/>
            </a:endParaRPr>
          </a:p>
          <a:p>
            <a:pPr algn="just">
              <a:tabLst>
                <a:tab pos="900430" algn="l"/>
                <a:tab pos="1620520" algn="l"/>
              </a:tabLst>
            </a:pPr>
            <a:r>
              <a:rPr lang="es-ES" sz="1800" dirty="0">
                <a:effectLst/>
                <a:latin typeface="Times New Roman" panose="02020603050405020304" pitchFamily="18" charset="0"/>
                <a:ea typeface="Times New Roman" panose="02020603050405020304" pitchFamily="18" charset="0"/>
              </a:rPr>
              <a:t> </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1620520" algn="l"/>
              </a:tabLst>
            </a:pPr>
            <a:r>
              <a:rPr lang="es-ES" sz="1800" dirty="0">
                <a:effectLst/>
                <a:latin typeface="Times New Roman" panose="02020603050405020304" pitchFamily="18" charset="0"/>
                <a:ea typeface="Times New Roman" panose="02020603050405020304" pitchFamily="18" charset="0"/>
              </a:rPr>
              <a:t>	Se considera como Costos de </a:t>
            </a:r>
            <a:r>
              <a:rPr lang="es-ES" sz="1800" b="1" dirty="0">
                <a:solidFill>
                  <a:srgbClr val="000080"/>
                </a:solidFill>
                <a:effectLst/>
                <a:latin typeface="Times New Roman" panose="02020603050405020304" pitchFamily="18" charset="0"/>
                <a:ea typeface="Times New Roman" panose="02020603050405020304" pitchFamily="18" charset="0"/>
              </a:rPr>
              <a:t>CATEGORÍA III</a:t>
            </a:r>
            <a:r>
              <a:rPr lang="es-ES" sz="1800" dirty="0">
                <a:effectLst/>
                <a:latin typeface="Times New Roman" panose="02020603050405020304" pitchFamily="18" charset="0"/>
                <a:ea typeface="Times New Roman" panose="02020603050405020304" pitchFamily="18" charset="0"/>
              </a:rPr>
              <a:t>, los relacionados con la venta del producto (</a:t>
            </a:r>
            <a:r>
              <a:rPr lang="es-ES" sz="1800" b="1" dirty="0" err="1">
                <a:solidFill>
                  <a:srgbClr val="000080"/>
                </a:solidFill>
                <a:effectLst/>
                <a:latin typeface="Times New Roman" panose="02020603050405020304" pitchFamily="18" charset="0"/>
                <a:ea typeface="Times New Roman" panose="02020603050405020304" pitchFamily="18" charset="0"/>
              </a:rPr>
              <a:t>FyR</a:t>
            </a:r>
            <a:r>
              <a:rPr lang="es-ES" sz="1800" dirty="0">
                <a:effectLst/>
                <a:latin typeface="Times New Roman" panose="02020603050405020304" pitchFamily="18" charset="0"/>
                <a:ea typeface="Times New Roman" panose="02020603050405020304" pitchFamily="18" charset="0"/>
              </a:rPr>
              <a:t>), en el cual se incluyen el transporte, seguros, créditos, refinería, etc. y se expresa en unidades de </a:t>
            </a:r>
            <a:r>
              <a:rPr lang="es-ES" sz="1800" b="1" dirty="0">
                <a:solidFill>
                  <a:srgbClr val="000080"/>
                </a:solidFill>
                <a:effectLst/>
                <a:latin typeface="Times New Roman" panose="02020603050405020304" pitchFamily="18" charset="0"/>
                <a:ea typeface="Times New Roman" panose="02020603050405020304" pitchFamily="18" charset="0"/>
              </a:rPr>
              <a:t>US$/</a:t>
            </a:r>
            <a:r>
              <a:rPr lang="es-ES" sz="1800" b="1" dirty="0" err="1">
                <a:solidFill>
                  <a:srgbClr val="000080"/>
                </a:solidFill>
                <a:effectLst/>
                <a:latin typeface="Times New Roman" panose="02020603050405020304" pitchFamily="18" charset="0"/>
                <a:ea typeface="Times New Roman" panose="02020603050405020304" pitchFamily="18" charset="0"/>
              </a:rPr>
              <a:t>lbCu</a:t>
            </a:r>
            <a:r>
              <a:rPr lang="es-ES" sz="1800" dirty="0">
                <a:effectLst/>
                <a:latin typeface="Times New Roman" panose="02020603050405020304" pitchFamily="18" charset="0"/>
                <a:ea typeface="Times New Roman" panose="02020603050405020304" pitchFamily="18" charset="0"/>
              </a:rPr>
              <a:t>.</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7140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8</a:t>
            </a:fld>
            <a:endParaRPr lang="es-PE"/>
          </a:p>
        </p:txBody>
      </p:sp>
      <p:sp>
        <p:nvSpPr>
          <p:cNvPr id="7" name="CuadroTexto 6">
            <a:extLst>
              <a:ext uri="{FF2B5EF4-FFF2-40B4-BE49-F238E27FC236}">
                <a16:creationId xmlns:a16="http://schemas.microsoft.com/office/drawing/2014/main" id="{37F356CE-357C-4ACA-AD6D-28FE327CA8D2}"/>
              </a:ext>
            </a:extLst>
          </p:cNvPr>
          <p:cNvSpPr txBox="1"/>
          <p:nvPr/>
        </p:nvSpPr>
        <p:spPr>
          <a:xfrm>
            <a:off x="1391306" y="994856"/>
            <a:ext cx="6093372" cy="369332"/>
          </a:xfrm>
          <a:prstGeom prst="rect">
            <a:avLst/>
          </a:prstGeom>
          <a:noFill/>
        </p:spPr>
        <p:txBody>
          <a:bodyPr wrap="square">
            <a:spAutoFit/>
          </a:bodyPr>
          <a:lstStyle/>
          <a:p>
            <a:r>
              <a:rPr lang="es-ES" sz="1800" b="1" cap="all" dirty="0">
                <a:effectLst/>
                <a:latin typeface="Times New Roman" panose="02020603050405020304" pitchFamily="18" charset="0"/>
                <a:ea typeface="Times New Roman" panose="02020603050405020304" pitchFamily="18" charset="0"/>
              </a:rPr>
              <a:t>Ejemplo de Aplicación</a:t>
            </a:r>
            <a:endParaRPr lang="es-PE" dirty="0"/>
          </a:p>
        </p:txBody>
      </p:sp>
      <p:sp>
        <p:nvSpPr>
          <p:cNvPr id="9" name="CuadroTexto 8">
            <a:extLst>
              <a:ext uri="{FF2B5EF4-FFF2-40B4-BE49-F238E27FC236}">
                <a16:creationId xmlns:a16="http://schemas.microsoft.com/office/drawing/2014/main" id="{FD303A52-5975-4241-ADBB-644D7E9A7073}"/>
              </a:ext>
            </a:extLst>
          </p:cNvPr>
          <p:cNvSpPr txBox="1"/>
          <p:nvPr/>
        </p:nvSpPr>
        <p:spPr>
          <a:xfrm>
            <a:off x="997169" y="1364188"/>
            <a:ext cx="3811314" cy="873572"/>
          </a:xfrm>
          <a:prstGeom prst="rect">
            <a:avLst/>
          </a:prstGeom>
          <a:noFill/>
        </p:spPr>
        <p:txBody>
          <a:bodyPr wrap="square">
            <a:spAutoFit/>
          </a:bodyPr>
          <a:lstStyle/>
          <a:p>
            <a:pPr algn="just">
              <a:lnSpc>
                <a:spcPct val="150000"/>
              </a:lnSpc>
            </a:pPr>
            <a:r>
              <a:rPr lang="es-ES" sz="1800" b="1" dirty="0">
                <a:effectLst/>
                <a:latin typeface="Times New Roman" panose="02020603050405020304" pitchFamily="18" charset="0"/>
                <a:ea typeface="Times New Roman" panose="02020603050405020304" pitchFamily="18" charset="0"/>
              </a:rPr>
              <a:t>CATEGORÍA I:</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 sz="1800" dirty="0">
                <a:effectLst/>
                <a:latin typeface="Times New Roman" panose="02020603050405020304" pitchFamily="18" charset="0"/>
                <a:ea typeface="Times New Roman" panose="02020603050405020304" pitchFamily="18" charset="0"/>
              </a:rPr>
              <a:t>	1)	Costo directo Mina:</a:t>
            </a:r>
            <a:endParaRPr lang="es-PE" sz="1800" dirty="0">
              <a:effectLst/>
              <a:latin typeface="Times New Roman" panose="02020603050405020304" pitchFamily="18" charset="0"/>
              <a:ea typeface="Times New Roman" panose="02020603050405020304" pitchFamily="18" charset="0"/>
            </a:endParaRPr>
          </a:p>
        </p:txBody>
      </p:sp>
      <p:pic>
        <p:nvPicPr>
          <p:cNvPr id="10" name="Imagen 9">
            <a:extLst>
              <a:ext uri="{FF2B5EF4-FFF2-40B4-BE49-F238E27FC236}">
                <a16:creationId xmlns:a16="http://schemas.microsoft.com/office/drawing/2014/main" id="{D343F532-B57D-4E7C-ACAA-FDE83FB1CC13}"/>
              </a:ext>
            </a:extLst>
          </p:cNvPr>
          <p:cNvPicPr>
            <a:picLocks noChangeAspect="1"/>
          </p:cNvPicPr>
          <p:nvPr/>
        </p:nvPicPr>
        <p:blipFill>
          <a:blip r:embed="rId2"/>
          <a:stretch>
            <a:fillRect/>
          </a:stretch>
        </p:blipFill>
        <p:spPr>
          <a:xfrm>
            <a:off x="1251677" y="2275697"/>
            <a:ext cx="5349671" cy="2857077"/>
          </a:xfrm>
          <a:prstGeom prst="rect">
            <a:avLst/>
          </a:prstGeom>
        </p:spPr>
      </p:pic>
      <p:sp>
        <p:nvSpPr>
          <p:cNvPr id="14" name="CuadroTexto 13">
            <a:extLst>
              <a:ext uri="{FF2B5EF4-FFF2-40B4-BE49-F238E27FC236}">
                <a16:creationId xmlns:a16="http://schemas.microsoft.com/office/drawing/2014/main" id="{7B96A0C2-FC0E-4716-8114-F91F878C9B81}"/>
              </a:ext>
            </a:extLst>
          </p:cNvPr>
          <p:cNvSpPr txBox="1"/>
          <p:nvPr/>
        </p:nvSpPr>
        <p:spPr>
          <a:xfrm>
            <a:off x="697623" y="5426358"/>
            <a:ext cx="7912977" cy="458074"/>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2)	Depreciación de los equipos mineros			    </a:t>
            </a:r>
            <a:r>
              <a:rPr lang="es-ES" sz="1800" b="1" dirty="0">
                <a:effectLst/>
                <a:latin typeface="Times New Roman" panose="02020603050405020304" pitchFamily="18" charset="0"/>
                <a:ea typeface="Times New Roman" panose="02020603050405020304" pitchFamily="18" charset="0"/>
              </a:rPr>
              <a:t>0.50	     </a:t>
            </a:r>
            <a:r>
              <a:rPr lang="es-ES" sz="1050" b="1" dirty="0">
                <a:effectLst/>
                <a:latin typeface="Times New Roman" panose="02020603050405020304" pitchFamily="18" charset="0"/>
                <a:ea typeface="Times New Roman" panose="02020603050405020304" pitchFamily="18" charset="0"/>
              </a:rPr>
              <a:t>US$/Ton Mat.</a:t>
            </a:r>
            <a:endParaRPr lang="es-PE" sz="1800" dirty="0">
              <a:effectLst/>
              <a:latin typeface="Times New Roman" panose="02020603050405020304" pitchFamily="18" charset="0"/>
              <a:ea typeface="Times New Roman" panose="02020603050405020304" pitchFamily="18" charset="0"/>
            </a:endParaRPr>
          </a:p>
        </p:txBody>
      </p:sp>
      <p:graphicFrame>
        <p:nvGraphicFramePr>
          <p:cNvPr id="15" name="Tabla 14">
            <a:extLst>
              <a:ext uri="{FF2B5EF4-FFF2-40B4-BE49-F238E27FC236}">
                <a16:creationId xmlns:a16="http://schemas.microsoft.com/office/drawing/2014/main" id="{F028FEAA-046C-4BC2-83AA-F667B416121F}"/>
              </a:ext>
            </a:extLst>
          </p:cNvPr>
          <p:cNvGraphicFramePr>
            <a:graphicFrameLocks noGrp="1"/>
          </p:cNvGraphicFramePr>
          <p:nvPr/>
        </p:nvGraphicFramePr>
        <p:xfrm>
          <a:off x="7328874" y="3308032"/>
          <a:ext cx="4234815" cy="519367"/>
        </p:xfrm>
        <a:graphic>
          <a:graphicData uri="http://schemas.openxmlformats.org/drawingml/2006/table">
            <a:tbl>
              <a:tblPr>
                <a:tableStyleId>{5C22544A-7EE6-4342-B048-85BDC9FD1C3A}</a:tableStyleId>
              </a:tblPr>
              <a:tblGrid>
                <a:gridCol w="2970530">
                  <a:extLst>
                    <a:ext uri="{9D8B030D-6E8A-4147-A177-3AD203B41FA5}">
                      <a16:colId xmlns:a16="http://schemas.microsoft.com/office/drawing/2014/main" val="3929346355"/>
                    </a:ext>
                  </a:extLst>
                </a:gridCol>
                <a:gridCol w="540385">
                  <a:extLst>
                    <a:ext uri="{9D8B030D-6E8A-4147-A177-3AD203B41FA5}">
                      <a16:colId xmlns:a16="http://schemas.microsoft.com/office/drawing/2014/main" val="1493216544"/>
                    </a:ext>
                  </a:extLst>
                </a:gridCol>
                <a:gridCol w="723900">
                  <a:extLst>
                    <a:ext uri="{9D8B030D-6E8A-4147-A177-3AD203B41FA5}">
                      <a16:colId xmlns:a16="http://schemas.microsoft.com/office/drawing/2014/main" val="2470526855"/>
                    </a:ext>
                  </a:extLst>
                </a:gridCol>
              </a:tblGrid>
              <a:tr h="0">
                <a:tc>
                  <a:txBody>
                    <a:bodyPr/>
                    <a:lstStyle/>
                    <a:p>
                      <a:pPr algn="just">
                        <a:lnSpc>
                          <a:spcPct val="150000"/>
                        </a:lnSpc>
                      </a:pPr>
                      <a:r>
                        <a:rPr lang="en-US" sz="1200" b="1" dirty="0">
                          <a:effectLst/>
                          <a:latin typeface="Times New Roman" panose="02020603050405020304" pitchFamily="18" charset="0"/>
                          <a:cs typeface="Times New Roman" panose="02020603050405020304" pitchFamily="18" charset="0"/>
                        </a:rPr>
                        <a:t>TOTAL CATEGORÍA I</a:t>
                      </a:r>
                      <a:endParaRPr lang="es-PE"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tc>
                <a:tc>
                  <a:txBody>
                    <a:bodyPr/>
                    <a:lstStyle/>
                    <a:p>
                      <a:pPr algn="ctr">
                        <a:lnSpc>
                          <a:spcPct val="150000"/>
                        </a:lnSpc>
                      </a:pPr>
                      <a:r>
                        <a:rPr lang="en-US" sz="1200">
                          <a:effectLst/>
                        </a:rPr>
                        <a:t>1.39</a:t>
                      </a:r>
                      <a:endParaRPr lang="es-PE" sz="1200">
                        <a:effectLst/>
                        <a:latin typeface="Times New Roman" panose="02020603050405020304" pitchFamily="18" charset="0"/>
                        <a:ea typeface="Times New Roman" panose="02020603050405020304" pitchFamily="18" charset="0"/>
                      </a:endParaRPr>
                    </a:p>
                  </a:txBody>
                  <a:tcPr marL="44450" marR="44450" marT="0" marB="0"/>
                </a:tc>
                <a:tc>
                  <a:txBody>
                    <a:bodyPr/>
                    <a:lstStyle/>
                    <a:p>
                      <a:pPr algn="ctr">
                        <a:lnSpc>
                          <a:spcPct val="150000"/>
                        </a:lnSpc>
                      </a:pPr>
                      <a:r>
                        <a:rPr lang="en-US" sz="1200" dirty="0">
                          <a:effectLst/>
                        </a:rPr>
                        <a:t>US$/Ton Mat.</a:t>
                      </a:r>
                      <a:endParaRPr lang="es-PE" sz="1200" dirty="0">
                        <a:effectLst/>
                        <a:latin typeface="Times New Roman" panose="02020603050405020304" pitchFamily="18" charset="0"/>
                        <a:ea typeface="Times New Roman" panose="02020603050405020304" pitchFamily="18" charset="0"/>
                      </a:endParaRPr>
                    </a:p>
                  </a:txBody>
                  <a:tcPr marL="44450" marR="44450" marT="0" marB="0"/>
                </a:tc>
                <a:extLst>
                  <a:ext uri="{0D108BD9-81ED-4DB2-BD59-A6C34878D82A}">
                    <a16:rowId xmlns:a16="http://schemas.microsoft.com/office/drawing/2014/main" val="358445929"/>
                  </a:ext>
                </a:extLst>
              </a:tr>
            </a:tbl>
          </a:graphicData>
        </a:graphic>
      </p:graphicFrame>
      <p:sp>
        <p:nvSpPr>
          <p:cNvPr id="16" name="Flecha: curvada hacia abajo 15">
            <a:extLst>
              <a:ext uri="{FF2B5EF4-FFF2-40B4-BE49-F238E27FC236}">
                <a16:creationId xmlns:a16="http://schemas.microsoft.com/office/drawing/2014/main" id="{2D0E5992-CC0C-4D5A-8158-F73C0A06A80B}"/>
              </a:ext>
            </a:extLst>
          </p:cNvPr>
          <p:cNvSpPr/>
          <p:nvPr/>
        </p:nvSpPr>
        <p:spPr>
          <a:xfrm rot="1792390">
            <a:off x="6370506" y="1958728"/>
            <a:ext cx="2110105" cy="71275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17" name="Flecha: curvada hacia arriba 16">
            <a:extLst>
              <a:ext uri="{FF2B5EF4-FFF2-40B4-BE49-F238E27FC236}">
                <a16:creationId xmlns:a16="http://schemas.microsoft.com/office/drawing/2014/main" id="{9B4E46A4-B474-4339-9D6C-7A0663EF64B1}"/>
              </a:ext>
            </a:extLst>
          </p:cNvPr>
          <p:cNvSpPr/>
          <p:nvPr/>
        </p:nvSpPr>
        <p:spPr>
          <a:xfrm rot="18086154">
            <a:off x="8163324" y="4616774"/>
            <a:ext cx="2349604" cy="68130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172852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9</a:t>
            </a:fld>
            <a:endParaRPr lang="es-PE"/>
          </a:p>
        </p:txBody>
      </p:sp>
      <p:sp>
        <p:nvSpPr>
          <p:cNvPr id="7" name="CuadroTexto 6">
            <a:extLst>
              <a:ext uri="{FF2B5EF4-FFF2-40B4-BE49-F238E27FC236}">
                <a16:creationId xmlns:a16="http://schemas.microsoft.com/office/drawing/2014/main" id="{37F356CE-357C-4ACA-AD6D-28FE327CA8D2}"/>
              </a:ext>
            </a:extLst>
          </p:cNvPr>
          <p:cNvSpPr txBox="1"/>
          <p:nvPr/>
        </p:nvSpPr>
        <p:spPr>
          <a:xfrm>
            <a:off x="1391306" y="994856"/>
            <a:ext cx="6093372" cy="369332"/>
          </a:xfrm>
          <a:prstGeom prst="rect">
            <a:avLst/>
          </a:prstGeom>
          <a:noFill/>
        </p:spPr>
        <p:txBody>
          <a:bodyPr wrap="square">
            <a:spAutoFit/>
          </a:bodyPr>
          <a:lstStyle/>
          <a:p>
            <a:r>
              <a:rPr lang="es-ES" sz="1800" b="1" cap="all" dirty="0">
                <a:effectLst/>
                <a:latin typeface="Times New Roman" panose="02020603050405020304" pitchFamily="18" charset="0"/>
                <a:ea typeface="Times New Roman" panose="02020603050405020304" pitchFamily="18" charset="0"/>
              </a:rPr>
              <a:t>Ejemplo de Aplicación</a:t>
            </a:r>
            <a:endParaRPr lang="es-PE" dirty="0"/>
          </a:p>
        </p:txBody>
      </p:sp>
      <p:sp>
        <p:nvSpPr>
          <p:cNvPr id="13" name="CuadroTexto 12">
            <a:extLst>
              <a:ext uri="{FF2B5EF4-FFF2-40B4-BE49-F238E27FC236}">
                <a16:creationId xmlns:a16="http://schemas.microsoft.com/office/drawing/2014/main" id="{261CF813-AC75-485A-BFA5-4CFAD66A9730}"/>
              </a:ext>
            </a:extLst>
          </p:cNvPr>
          <p:cNvSpPr txBox="1"/>
          <p:nvPr/>
        </p:nvSpPr>
        <p:spPr>
          <a:xfrm>
            <a:off x="1251678" y="1364188"/>
            <a:ext cx="6093372" cy="873572"/>
          </a:xfrm>
          <a:prstGeom prst="rect">
            <a:avLst/>
          </a:prstGeom>
          <a:noFill/>
        </p:spPr>
        <p:txBody>
          <a:bodyPr wrap="square">
            <a:spAutoFit/>
          </a:bodyPr>
          <a:lstStyle/>
          <a:p>
            <a:pPr algn="just">
              <a:lnSpc>
                <a:spcPct val="150000"/>
              </a:lnSpc>
            </a:pPr>
            <a:r>
              <a:rPr lang="es-ES" sz="1800" b="1" dirty="0">
                <a:effectLst/>
                <a:latin typeface="Times New Roman" panose="02020603050405020304" pitchFamily="18" charset="0"/>
                <a:ea typeface="Times New Roman" panose="02020603050405020304" pitchFamily="18" charset="0"/>
              </a:rPr>
              <a:t>CATEGORÍA II:</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 sz="1800" dirty="0">
                <a:effectLst/>
                <a:latin typeface="Times New Roman" panose="02020603050405020304" pitchFamily="18" charset="0"/>
                <a:ea typeface="Times New Roman" panose="02020603050405020304" pitchFamily="18" charset="0"/>
              </a:rPr>
              <a:t>	1)	Costo tratamiento del Mineral:</a:t>
            </a:r>
            <a:endParaRPr lang="es-PE" sz="1800" dirty="0">
              <a:effectLst/>
              <a:latin typeface="Times New Roman" panose="02020603050405020304" pitchFamily="18" charset="0"/>
              <a:ea typeface="Times New Roman" panose="02020603050405020304" pitchFamily="18" charset="0"/>
            </a:endParaRPr>
          </a:p>
        </p:txBody>
      </p:sp>
      <p:pic>
        <p:nvPicPr>
          <p:cNvPr id="5" name="Imagen 4">
            <a:extLst>
              <a:ext uri="{FF2B5EF4-FFF2-40B4-BE49-F238E27FC236}">
                <a16:creationId xmlns:a16="http://schemas.microsoft.com/office/drawing/2014/main" id="{FFFA75DE-6B43-4B6D-9E85-4DF62B50C3CA}"/>
              </a:ext>
            </a:extLst>
          </p:cNvPr>
          <p:cNvPicPr>
            <a:picLocks noChangeAspect="1"/>
          </p:cNvPicPr>
          <p:nvPr/>
        </p:nvPicPr>
        <p:blipFill>
          <a:blip r:embed="rId2"/>
          <a:stretch>
            <a:fillRect/>
          </a:stretch>
        </p:blipFill>
        <p:spPr>
          <a:xfrm>
            <a:off x="2131124" y="2237760"/>
            <a:ext cx="8017400" cy="458074"/>
          </a:xfrm>
          <a:prstGeom prst="rect">
            <a:avLst/>
          </a:prstGeom>
        </p:spPr>
      </p:pic>
      <p:sp>
        <p:nvSpPr>
          <p:cNvPr id="18" name="CuadroTexto 17">
            <a:extLst>
              <a:ext uri="{FF2B5EF4-FFF2-40B4-BE49-F238E27FC236}">
                <a16:creationId xmlns:a16="http://schemas.microsoft.com/office/drawing/2014/main" id="{A6DC87DB-EF15-4132-A868-99B905432112}"/>
              </a:ext>
            </a:extLst>
          </p:cNvPr>
          <p:cNvSpPr txBox="1"/>
          <p:nvPr/>
        </p:nvSpPr>
        <p:spPr>
          <a:xfrm>
            <a:off x="1251678" y="2581582"/>
            <a:ext cx="6093372" cy="458074"/>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2)	Costo Gerencia General:</a:t>
            </a:r>
            <a:endParaRPr lang="es-PE" sz="1800" dirty="0">
              <a:effectLst/>
              <a:latin typeface="Times New Roman" panose="02020603050405020304" pitchFamily="18" charset="0"/>
              <a:ea typeface="Times New Roman" panose="02020603050405020304" pitchFamily="18" charset="0"/>
            </a:endParaRPr>
          </a:p>
        </p:txBody>
      </p:sp>
      <p:pic>
        <p:nvPicPr>
          <p:cNvPr id="19" name="Imagen 18">
            <a:extLst>
              <a:ext uri="{FF2B5EF4-FFF2-40B4-BE49-F238E27FC236}">
                <a16:creationId xmlns:a16="http://schemas.microsoft.com/office/drawing/2014/main" id="{70BEA674-5FE6-488C-B97A-431B865B7AAC}"/>
              </a:ext>
            </a:extLst>
          </p:cNvPr>
          <p:cNvPicPr>
            <a:picLocks noChangeAspect="1"/>
          </p:cNvPicPr>
          <p:nvPr/>
        </p:nvPicPr>
        <p:blipFill>
          <a:blip r:embed="rId3"/>
          <a:stretch>
            <a:fillRect/>
          </a:stretch>
        </p:blipFill>
        <p:spPr>
          <a:xfrm>
            <a:off x="2131124" y="2989666"/>
            <a:ext cx="8017400" cy="1172501"/>
          </a:xfrm>
          <a:prstGeom prst="rect">
            <a:avLst/>
          </a:prstGeom>
        </p:spPr>
      </p:pic>
      <p:sp>
        <p:nvSpPr>
          <p:cNvPr id="21" name="CuadroTexto 20">
            <a:extLst>
              <a:ext uri="{FF2B5EF4-FFF2-40B4-BE49-F238E27FC236}">
                <a16:creationId xmlns:a16="http://schemas.microsoft.com/office/drawing/2014/main" id="{3BFA1373-5B45-4BF4-9F1D-D646411A3304}"/>
              </a:ext>
            </a:extLst>
          </p:cNvPr>
          <p:cNvSpPr txBox="1"/>
          <p:nvPr/>
        </p:nvSpPr>
        <p:spPr>
          <a:xfrm>
            <a:off x="1545869" y="4105403"/>
            <a:ext cx="9597259" cy="873572"/>
          </a:xfrm>
          <a:prstGeom prst="rect">
            <a:avLst/>
          </a:prstGeom>
          <a:noFill/>
        </p:spPr>
        <p:txBody>
          <a:bodyPr wrap="square">
            <a:spAutoFit/>
          </a:bodyPr>
          <a:lstStyle/>
          <a:p>
            <a:pPr algn="just">
              <a:lnSpc>
                <a:spcPct val="150000"/>
              </a:lnSpc>
            </a:pPr>
            <a:r>
              <a:rPr lang="es-ES" sz="1800" b="1" dirty="0">
                <a:effectLst/>
                <a:latin typeface="Times New Roman" panose="02020603050405020304" pitchFamily="18" charset="0"/>
                <a:ea typeface="Times New Roman" panose="02020603050405020304" pitchFamily="18" charset="0"/>
              </a:rPr>
              <a:t>CATEGORÍA III:</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 sz="1800" dirty="0">
                <a:effectLst/>
                <a:latin typeface="Times New Roman" panose="02020603050405020304" pitchFamily="18" charset="0"/>
                <a:ea typeface="Times New Roman" panose="02020603050405020304" pitchFamily="18" charset="0"/>
              </a:rPr>
              <a:t>	1)	Costo transporte, puerto, créditos, seguros, tratamiento por fusión y/o refino, etcétera:</a:t>
            </a:r>
            <a:endParaRPr lang="es-PE" sz="1800" dirty="0">
              <a:effectLst/>
              <a:latin typeface="Times New Roman" panose="02020603050405020304" pitchFamily="18" charset="0"/>
              <a:ea typeface="Times New Roman" panose="02020603050405020304" pitchFamily="18" charset="0"/>
            </a:endParaRPr>
          </a:p>
        </p:txBody>
      </p:sp>
      <p:pic>
        <p:nvPicPr>
          <p:cNvPr id="23" name="Imagen 22">
            <a:extLst>
              <a:ext uri="{FF2B5EF4-FFF2-40B4-BE49-F238E27FC236}">
                <a16:creationId xmlns:a16="http://schemas.microsoft.com/office/drawing/2014/main" id="{65580718-E8C6-4631-A58B-16D5309638D2}"/>
              </a:ext>
            </a:extLst>
          </p:cNvPr>
          <p:cNvPicPr>
            <a:picLocks noChangeAspect="1"/>
          </p:cNvPicPr>
          <p:nvPr/>
        </p:nvPicPr>
        <p:blipFill>
          <a:blip r:embed="rId4"/>
          <a:stretch>
            <a:fillRect/>
          </a:stretch>
        </p:blipFill>
        <p:spPr>
          <a:xfrm>
            <a:off x="2131125" y="5002574"/>
            <a:ext cx="7864214" cy="1721139"/>
          </a:xfrm>
          <a:prstGeom prst="rect">
            <a:avLst/>
          </a:prstGeom>
        </p:spPr>
      </p:pic>
    </p:spTree>
    <p:extLst>
      <p:ext uri="{BB962C8B-B14F-4D97-AF65-F5344CB8AC3E}">
        <p14:creationId xmlns:p14="http://schemas.microsoft.com/office/powerpoint/2010/main" val="34094242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3323</Words>
  <Application>Microsoft Office PowerPoint</Application>
  <PresentationFormat>Panorámica</PresentationFormat>
  <Paragraphs>464</Paragraphs>
  <Slides>38</Slides>
  <Notes>10</Notes>
  <HiddenSlides>0</HiddenSlides>
  <MMClips>0</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1</vt:i4>
      </vt:variant>
      <vt:variant>
        <vt:lpstr>Títulos de diapositiva</vt:lpstr>
      </vt:variant>
      <vt:variant>
        <vt:i4>38</vt:i4>
      </vt:variant>
    </vt:vector>
  </HeadingPairs>
  <TitlesOfParts>
    <vt:vector size="51" baseType="lpstr">
      <vt:lpstr>Arial</vt:lpstr>
      <vt:lpstr>Calibri</vt:lpstr>
      <vt:lpstr>Calibri Light</vt:lpstr>
      <vt:lpstr>Cambria Math</vt:lpstr>
      <vt:lpstr>Mediascape OSD Icon</vt:lpstr>
      <vt:lpstr>Monotype Sorts</vt:lpstr>
      <vt:lpstr>Open Sans</vt:lpstr>
      <vt:lpstr>Prompt</vt:lpstr>
      <vt:lpstr>Tahoma</vt:lpstr>
      <vt:lpstr>Times New Roman</vt:lpstr>
      <vt:lpstr>Wingdings 2</vt:lpstr>
      <vt:lpstr>Tema de Office</vt:lpstr>
      <vt:lpstr>Mathcad</vt:lpstr>
      <vt:lpstr>Presentación de PowerPoint</vt:lpstr>
      <vt:lpstr>Presentación de PowerPoint</vt:lpstr>
      <vt:lpstr>Módulo 4</vt:lpstr>
      <vt:lpstr>Índice</vt:lpstr>
      <vt:lpstr>INTRODUCCIÓN</vt:lpstr>
      <vt:lpstr>INTRODUCCIÓN</vt:lpstr>
      <vt:lpstr>INTRODUCCIÓN</vt:lpstr>
      <vt:lpstr>INTRODUCCIÓN</vt:lpstr>
      <vt:lpstr>INTRODUCCIÓN</vt:lpstr>
      <vt:lpstr>4.1. gestión de costos de perforación</vt:lpstr>
      <vt:lpstr>4.1. gestión de costos de perforación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MAGNA - IEP</cp:lastModifiedBy>
  <cp:revision>22</cp:revision>
  <dcterms:created xsi:type="dcterms:W3CDTF">2022-04-19T18:02:09Z</dcterms:created>
  <dcterms:modified xsi:type="dcterms:W3CDTF">2023-11-08T22:29:54Z</dcterms:modified>
</cp:coreProperties>
</file>